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74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eastasiaforum.org/2025/12/16/mediation-with-chinese-characteristics-in-the-2025-thailand-cambodia-border-crisis/#:~:text=While%20ASEAN%20provided%20the%20political,This%20contrast%20highlights%20th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Relationship Id="rId5" Type="http://schemas.openxmlformats.org/officeDocument/2006/relationships/hyperlink" Target="https://thediplomat.com/2025/12/thailand-says-it-will-not-be-pressured-on-border-conflict-ahead-of-asean-meeting/#:~:text=Thai%20Foreign%20Minister%20Sihasak%20Phuangketkeow,the%20border%20since%20December%207" TargetMode="External"/><Relationship Id="rId4" Type="http://schemas.openxmlformats.org/officeDocument/2006/relationships/hyperlink" Target="https://mfa.go.th/en/content/pb-thai-cam-situ-23122025-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astasiaforum.org/2025/12/16/mediation-with-chinese-characteristics-in-the-2025-thailand-cambodia-border-crisis/#:~:text=While%20ASEAN%20provided%20the%20political,This%20contrast%20highlights%20th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Relationship Id="rId5" Type="http://schemas.openxmlformats.org/officeDocument/2006/relationships/hyperlink" Target="https://thediplomat.com/2025/12/thailand-says-it-will-not-be-pressured-on-border-conflict-ahead-of-asean-meeting/#:~:text=Thai%20Foreign%20Minister%20Sihasak%20Phuangketkeow,the%20border%20since%20December%207" TargetMode="External"/><Relationship Id="rId4" Type="http://schemas.openxmlformats.org/officeDocument/2006/relationships/hyperlink" Target="https://mfa.go.th/en/content/pb-thai-cam-situ-23122025-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thediplomat.com/2025/12/thailand-says-it-will-not-be-pressured-on-border-conflict-ahead-of-asean-meeting/#:~:text=Thai%20Foreign%20Minister%20Sihasak%20Phuangketkeow,the%20border%20since%20December%2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fa.go.th/en/content/pb-thai-cam-situ-23122025-e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diplomat.com/2025/12/thailand-says-it-will-not-be-pressured-on-border-conflict-ahead-of-asean-meeting/#:~:text=Thai%20Foreign%20Minister%20Sihasak%20Phuangketkeow,the%20border%20since%20December%207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fa.go.th/en/content/pb-thai-cam-situ-23122025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astasiaforum.org/2025/12/16/mediation-with-chinese-characteristics-in-the-2025-thailand-cambodia-border-crisis/#:~:text=While%20ASEAN%20provided%20the%20political,This%20contrast%20highlights%20the" TargetMode="External"/><Relationship Id="rId4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thediplomat.com/2025/12/thailand-says-it-will-not-be-pressured-on-border-conflict-ahead-of-asean-meeting/#:~:text=Thai%20Foreign%20Minister%20Sihasak%20Phuangketkeow,the%20border%20since%20December%20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Relationship Id="rId4" Type="http://schemas.openxmlformats.org/officeDocument/2006/relationships/hyperlink" Target="https://mfa.go.th/en/content/pb-thai-cam-situ-23122025-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astasiaforum.org/2025/12/16/mediation-with-chinese-characteristics-in-the-2025-thailand-cambodia-border-crisis/#:~:text=While%20ASEAN%20provided%20the%20political,This%20contrast%20highlights%20the" TargetMode="External"/><Relationship Id="rId5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Relationship Id="rId4" Type="http://schemas.openxmlformats.org/officeDocument/2006/relationships/hyperlink" Target="https://mfa.go.th/en/content/pb-thai-cam-situ-23122025-e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hyperlink" Target="https://eastasiaforum.org/2025/12/16/mediation-with-chinese-characteristics-in-the-2025-thailand-cambodia-border-crisis/#:~:text=While%20ASEAN%20provided%20the%20political,This%20contrast%20highlights%20the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eastasiaforum.org/2025/12/16/mediation-with-chinese-characteristics-in-the-2025-thailand-cambodia-border-crisis/#:~:text=In%20the%202025%20Thailand%E2%80%93Cambodia%20border,Southeast%20Asia%E2%80%99s%20crisis%20management%20archite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229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ASEAN’s Diplomatic Response
</a:t>
            </a:r>
            <a:r>
              <a:rPr lang="en-US" sz="2400" b="1" dirty="0">
                <a:solidFill>
                  <a:srgbClr val="2A9D8F"/>
                </a:solidFill>
              </a:rPr>
              <a:t>Thailand–Cambodia Border Conflict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457200" y="32918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7F8FA"/>
                </a:solidFill>
              </a:rPr>
              <a:t>From Non‑Interference to Proactive Peacekeeping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3840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7F8FA"/>
                </a:solidFill>
              </a:rPr>
              <a:t>ASEAN Ministerial Meeting | December 2025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72DB9-1228-B8E5-75EB-B1F5E94AB6F4}"/>
              </a:ext>
            </a:extLst>
          </p:cNvPr>
          <p:cNvSpPr txBox="1"/>
          <p:nvPr/>
        </p:nvSpPr>
        <p:spPr>
          <a:xfrm>
            <a:off x="3065834" y="4321675"/>
            <a:ext cx="301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MD RAFID ABRAR MIAH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Research Officer, BIISS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7000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1"/>
          <p:cNvSpPr/>
          <p:nvPr/>
        </p:nvSpPr>
        <p:spPr>
          <a:xfrm>
            <a:off x="457200" y="5486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 &amp; Key Takeaways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640080" y="1463040"/>
            <a:ext cx="804672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A9D8F"/>
                </a:solidFill>
              </a:rPr>
              <a:t>• </a:t>
            </a:r>
            <a:r>
              <a:rPr lang="en-US" sz="2000" dirty="0">
                <a:solidFill>
                  <a:srgbClr val="FFFFFF"/>
                </a:solidFill>
              </a:rPr>
              <a:t>ASEAN’s decisive engagement in the Thailand–Cambodia crisis marks a turning point from passive observer to proactive peace broker.
</a:t>
            </a:r>
            <a:r>
              <a:rPr lang="en-US" sz="2000" dirty="0">
                <a:solidFill>
                  <a:srgbClr val="2A9D8F"/>
                </a:solidFill>
              </a:rPr>
              <a:t>• </a:t>
            </a:r>
            <a:r>
              <a:rPr lang="en-US" sz="2000" dirty="0">
                <a:solidFill>
                  <a:srgbClr val="FFFFFF"/>
                </a:solidFill>
              </a:rPr>
              <a:t>Balancing external influence is essential – success depends on autonomy, unity and deft diplomacy.
</a:t>
            </a:r>
            <a:r>
              <a:rPr lang="en-US" sz="2000" dirty="0">
                <a:solidFill>
                  <a:srgbClr val="2A9D8F"/>
                </a:solidFill>
              </a:rPr>
              <a:t>• </a:t>
            </a:r>
            <a:r>
              <a:rPr lang="en-US" sz="2000" dirty="0">
                <a:solidFill>
                  <a:srgbClr val="FFFFFF"/>
                </a:solidFill>
              </a:rPr>
              <a:t>Institutional reforms and addressing root causes will transform episodic mediation into sustainable peacekeeping.
</a:t>
            </a:r>
            <a:r>
              <a:rPr lang="en-US" sz="2000" dirty="0">
                <a:solidFill>
                  <a:srgbClr val="2A9D8F"/>
                </a:solidFill>
              </a:rPr>
              <a:t>• </a:t>
            </a:r>
            <a:r>
              <a:rPr lang="en-US" sz="2000" dirty="0">
                <a:solidFill>
                  <a:srgbClr val="FFFFFF"/>
                </a:solidFill>
              </a:rPr>
              <a:t>Ultimately, turning crisis into credibility requires trust, empathy and concrete action.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57200" y="42976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7F8FA"/>
                </a:solidFill>
              </a:rPr>
              <a:t>From Crisis to Credibility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4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5"/>
              </a:rPr>
              <a:t>[2]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6"/>
              </a:rPr>
              <a:t>[3]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7"/>
              </a:rPr>
              <a:t>[4]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Executive Summary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57200" y="1097280"/>
            <a:ext cx="4970834" cy="36804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en-US" dirty="0">
                <a:solidFill>
                  <a:srgbClr val="0C5C8C"/>
                </a:solidFill>
              </a:rPr>
              <a:t>• </a:t>
            </a:r>
            <a:r>
              <a:rPr lang="en-US" dirty="0">
                <a:solidFill>
                  <a:srgbClr val="555555"/>
                </a:solidFill>
              </a:rPr>
              <a:t>Territorial and resource disputes along the 817 km border escalated into armed clashes in December 2025, triggering a humanitarian crisis.
</a:t>
            </a:r>
            <a:r>
              <a:rPr lang="en-US" dirty="0">
                <a:solidFill>
                  <a:srgbClr val="0C5C8C"/>
                </a:solidFill>
              </a:rPr>
              <a:t>• </a:t>
            </a:r>
            <a:r>
              <a:rPr lang="en-US" dirty="0">
                <a:solidFill>
                  <a:srgbClr val="555555"/>
                </a:solidFill>
              </a:rPr>
              <a:t>At least 40 people were killed and over 750 000 were displaced, uprooting communities on both sides of the border.
</a:t>
            </a:r>
            <a:r>
              <a:rPr lang="en-US" dirty="0">
                <a:solidFill>
                  <a:srgbClr val="0C5C8C"/>
                </a:solidFill>
              </a:rPr>
              <a:t>• </a:t>
            </a:r>
            <a:r>
              <a:rPr lang="en-US" dirty="0">
                <a:solidFill>
                  <a:srgbClr val="555555"/>
                </a:solidFill>
              </a:rPr>
              <a:t>ASEAN convened a Special Foreign Ministers’ Meeting on 22 Dec 2025 in Kuala Lumpur, signalling a departure from its non‑interference tradition.
</a:t>
            </a:r>
            <a:r>
              <a:rPr lang="en-US" dirty="0">
                <a:solidFill>
                  <a:srgbClr val="0C5C8C"/>
                </a:solidFill>
              </a:rPr>
              <a:t>• </a:t>
            </a:r>
            <a:r>
              <a:rPr lang="en-US" dirty="0">
                <a:solidFill>
                  <a:srgbClr val="555555"/>
                </a:solidFill>
              </a:rPr>
              <a:t>U.S. and Chinese involvement underscored the need for Southeast Asia to balance external influences while maintaining autonomy.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5486400" y="1371600"/>
            <a:ext cx="3291840" cy="1188720"/>
          </a:xfrm>
          <a:prstGeom prst="roundRect">
            <a:avLst>
              <a:gd name="adj" fmla="val 7692"/>
            </a:avLst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3"/>
          <p:cNvSpPr/>
          <p:nvPr/>
        </p:nvSpPr>
        <p:spPr>
          <a:xfrm>
            <a:off x="5486400" y="137160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</a:rPr>
              <a:t>750 k
</a:t>
            </a:r>
            <a:r>
              <a:rPr lang="en-US" sz="1400" dirty="0">
                <a:solidFill>
                  <a:srgbClr val="F7F8FA"/>
                </a:solidFill>
              </a:rPr>
              <a:t>Displaced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5486400" y="2743200"/>
            <a:ext cx="3291840" cy="1188720"/>
          </a:xfrm>
          <a:prstGeom prst="roundRect">
            <a:avLst>
              <a:gd name="adj" fmla="val 7692"/>
            </a:avLst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5486400" y="274320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</a:rPr>
              <a:t>40+</a:t>
            </a:r>
            <a:endParaRPr lang="en-US" sz="30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7F8FA"/>
                </a:solidFill>
              </a:rPr>
              <a:t>Fatalities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4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5"/>
              </a:rPr>
              <a:t>[2]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6"/>
              </a:rPr>
              <a:t>[3]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7"/>
              </a:rPr>
              <a:t>[4]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57200" cy="457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Context &amp; Challenges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457200" y="1188720"/>
            <a:ext cx="4114800" cy="2743200"/>
          </a:xfrm>
          <a:prstGeom prst="roundRect">
            <a:avLst>
              <a:gd name="adj" fmla="val 3333"/>
            </a:avLst>
          </a:prstGeom>
          <a:solidFill>
            <a:srgbClr val="F7F8FA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280160"/>
            <a:ext cx="320040" cy="3200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05840" y="123444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A9D8F"/>
                </a:solidFill>
              </a:rPr>
              <a:t>Roots of Conflict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805450" y="1691640"/>
            <a:ext cx="3601180" cy="18973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Unresolved border delimitation and territorial claims around key temples and resources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Competition over access to land and water for farming and industry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 err="1">
                <a:solidFill>
                  <a:srgbClr val="555555"/>
                </a:solidFill>
              </a:rPr>
              <a:t>Militarised</a:t>
            </a:r>
            <a:r>
              <a:rPr lang="en-US" sz="1600" dirty="0">
                <a:solidFill>
                  <a:srgbClr val="555555"/>
                </a:solidFill>
              </a:rPr>
              <a:t> skirmishes and nationalist rhetoric inflame public sentiment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640080" y="205740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40080" y="246888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>
            <a:off x="4572000" y="1188720"/>
            <a:ext cx="4114800" cy="2743200"/>
          </a:xfrm>
          <a:prstGeom prst="roundRect">
            <a:avLst>
              <a:gd name="adj" fmla="val 3333"/>
            </a:avLst>
          </a:prstGeom>
          <a:solidFill>
            <a:srgbClr val="F7F8FA"/>
          </a:solidFill>
          <a:ln w="12700">
            <a:solidFill>
              <a:srgbClr val="E76F51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1280160"/>
            <a:ext cx="320040" cy="320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074920" y="1234440"/>
            <a:ext cx="3383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76F51"/>
                </a:solidFill>
              </a:rPr>
              <a:t>ASEAN’s Traditional Stance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4772390" y="1737360"/>
            <a:ext cx="3749040" cy="1843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Non‑interference and consensus limit rapid action on intra‑state disputes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Focus has historically been on economic integration rather than security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Absence of </a:t>
            </a:r>
            <a:r>
              <a:rPr lang="en-US" sz="1600" dirty="0" err="1">
                <a:solidFill>
                  <a:srgbClr val="555555"/>
                </a:solidFill>
              </a:rPr>
              <a:t>institutionalised</a:t>
            </a:r>
            <a:r>
              <a:rPr lang="en-US" sz="1600" dirty="0">
                <a:solidFill>
                  <a:srgbClr val="555555"/>
                </a:solidFill>
              </a:rPr>
              <a:t> mechanisms for conflict mediation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6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7"/>
              </a:rPr>
              <a:t>[2]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ASEAN’s Evolving Role &amp; Timeline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731520" y="2926080"/>
            <a:ext cx="7680960" cy="18288"/>
          </a:xfrm>
          <a:prstGeom prst="rect">
            <a:avLst/>
          </a:prstGeom>
          <a:solidFill>
            <a:srgbClr val="0C5C8C"/>
          </a:solidFill>
          <a:ln w="12700">
            <a:solidFill>
              <a:srgbClr val="0C5C8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2"/>
          <p:cNvSpPr/>
          <p:nvPr/>
        </p:nvSpPr>
        <p:spPr>
          <a:xfrm>
            <a:off x="8412480" y="2843784"/>
            <a:ext cx="228600" cy="182880"/>
          </a:xfrm>
          <a:prstGeom prst="rtTriangle">
            <a:avLst/>
          </a:prstGeom>
          <a:solidFill>
            <a:srgbClr val="0C5C8C"/>
          </a:solidFill>
          <a:ln w="12700">
            <a:solidFill>
              <a:srgbClr val="0C5C8C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Shape 3"/>
          <p:cNvSpPr/>
          <p:nvPr/>
        </p:nvSpPr>
        <p:spPr>
          <a:xfrm>
            <a:off x="1371600" y="2788920"/>
            <a:ext cx="228600" cy="228600"/>
          </a:xfrm>
          <a:prstGeom prst="ellipse">
            <a:avLst/>
          </a:prstGeom>
          <a:solidFill>
            <a:srgbClr val="E76F51"/>
          </a:solidFill>
          <a:ln w="12700">
            <a:solidFill>
              <a:srgbClr val="E76F51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172" y="2798064"/>
            <a:ext cx="201168" cy="2011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99159" y="2171473"/>
            <a:ext cx="175519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3D77"/>
                </a:solidFill>
              </a:rPr>
              <a:t>Dec 7–15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868680" y="3363305"/>
            <a:ext cx="2286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555555"/>
                </a:solidFill>
              </a:rPr>
              <a:t>Border clashes &amp; 40+ casualties; 750 k displaced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4480560" y="2788920"/>
            <a:ext cx="228600" cy="228600"/>
          </a:xfrm>
          <a:prstGeom prst="ellipse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132" y="2798064"/>
            <a:ext cx="201168" cy="20116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54780" y="2169333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3D77"/>
                </a:solidFill>
              </a:rPr>
              <a:t>22 Dec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3451860" y="3526536"/>
            <a:ext cx="2286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555555"/>
                </a:solidFill>
              </a:rPr>
              <a:t>ASEAN Special FMs Meeting in Kuala Lumpur; consensus to mediate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7589520" y="2788920"/>
            <a:ext cx="228600" cy="228600"/>
          </a:xfrm>
          <a:prstGeom prst="ellipse">
            <a:avLst/>
          </a:prstGeom>
          <a:solidFill>
            <a:srgbClr val="2A9D8F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092" y="2798064"/>
            <a:ext cx="201168" cy="20116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063740" y="2176921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3D77"/>
                </a:solidFill>
              </a:rPr>
              <a:t>24 Dec →</a:t>
            </a:r>
            <a:endParaRPr lang="en-US" sz="2000" dirty="0"/>
          </a:p>
        </p:txBody>
      </p:sp>
      <p:sp>
        <p:nvSpPr>
          <p:cNvPr id="17" name="Text 11"/>
          <p:cNvSpPr/>
          <p:nvPr/>
        </p:nvSpPr>
        <p:spPr>
          <a:xfrm>
            <a:off x="6126480" y="3507016"/>
            <a:ext cx="2286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dirty="0">
                <a:solidFill>
                  <a:srgbClr val="555555"/>
                </a:solidFill>
              </a:rPr>
              <a:t>Ceasefire &amp; mediation; U.S. pressure and China’s quiet diplomacy</a:t>
            </a:r>
            <a:endParaRPr lang="en-US" dirty="0"/>
          </a:p>
        </p:txBody>
      </p:sp>
      <p:sp>
        <p:nvSpPr>
          <p:cNvPr id="18" name="Text 12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7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8"/>
              </a:rPr>
              <a:t>[2]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9"/>
              </a:rPr>
              <a:t>[3]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Balancing Great‑Power Influence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59974-0C44-939D-FD25-E821F1004819}"/>
              </a:ext>
            </a:extLst>
          </p:cNvPr>
          <p:cNvGrpSpPr/>
          <p:nvPr/>
        </p:nvGrpSpPr>
        <p:grpSpPr>
          <a:xfrm>
            <a:off x="1270758" y="1178709"/>
            <a:ext cx="6602483" cy="1117303"/>
            <a:chOff x="1371600" y="2003087"/>
            <a:chExt cx="6602483" cy="1117303"/>
          </a:xfrm>
        </p:grpSpPr>
        <p:sp>
          <p:nvSpPr>
            <p:cNvPr id="4" name="Shape 1"/>
            <p:cNvSpPr/>
            <p:nvPr/>
          </p:nvSpPr>
          <p:spPr>
            <a:xfrm>
              <a:off x="4297680" y="2240281"/>
              <a:ext cx="731520" cy="731520"/>
            </a:xfrm>
            <a:prstGeom prst="ellipse">
              <a:avLst/>
            </a:prstGeom>
            <a:solidFill>
              <a:srgbClr val="2A9D8F"/>
            </a:solidFill>
            <a:ln w="12700">
              <a:solidFill>
                <a:srgbClr val="2A9D8F"/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" name="Text 2"/>
            <p:cNvSpPr/>
            <p:nvPr/>
          </p:nvSpPr>
          <p:spPr>
            <a:xfrm>
              <a:off x="4316485" y="2205990"/>
              <a:ext cx="731520" cy="7315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</a:rPr>
                <a:t>ASEAN</a:t>
              </a:r>
              <a:endParaRPr lang="en-US" sz="1400" dirty="0"/>
            </a:p>
          </p:txBody>
        </p:sp>
        <p:sp>
          <p:nvSpPr>
            <p:cNvPr id="6" name="Shape 3"/>
            <p:cNvSpPr/>
            <p:nvPr/>
          </p:nvSpPr>
          <p:spPr>
            <a:xfrm>
              <a:off x="1371600" y="2011680"/>
              <a:ext cx="1097280" cy="1097280"/>
            </a:xfrm>
            <a:prstGeom prst="ellipse">
              <a:avLst/>
            </a:prstGeom>
            <a:solidFill>
              <a:srgbClr val="E76F51"/>
            </a:solidFill>
            <a:ln w="12700">
              <a:solidFill>
                <a:srgbClr val="E76F51"/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Text 4"/>
            <p:cNvSpPr/>
            <p:nvPr/>
          </p:nvSpPr>
          <p:spPr>
            <a:xfrm>
              <a:off x="1371600" y="2011680"/>
              <a:ext cx="1097280" cy="10972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</a:rPr>
                <a:t>US</a:t>
              </a:r>
              <a:endParaRPr lang="en-US" dirty="0"/>
            </a:p>
          </p:txBody>
        </p:sp>
        <p:sp>
          <p:nvSpPr>
            <p:cNvPr id="8" name="Shape 5"/>
            <p:cNvSpPr/>
            <p:nvPr/>
          </p:nvSpPr>
          <p:spPr>
            <a:xfrm>
              <a:off x="6858000" y="2023110"/>
              <a:ext cx="1097280" cy="1097280"/>
            </a:xfrm>
            <a:prstGeom prst="ellipse">
              <a:avLst/>
            </a:prstGeom>
            <a:solidFill>
              <a:srgbClr val="E76F51"/>
            </a:solidFill>
            <a:ln w="12700">
              <a:solidFill>
                <a:srgbClr val="E76F51"/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Text 6"/>
            <p:cNvSpPr/>
            <p:nvPr/>
          </p:nvSpPr>
          <p:spPr>
            <a:xfrm>
              <a:off x="6876803" y="2003087"/>
              <a:ext cx="1097280" cy="10972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</a:rPr>
                <a:t>China</a:t>
              </a:r>
              <a:endParaRPr lang="en-US" dirty="0"/>
            </a:p>
          </p:txBody>
        </p:sp>
        <p:sp>
          <p:nvSpPr>
            <p:cNvPr id="10" name="Shape 7"/>
            <p:cNvSpPr/>
            <p:nvPr/>
          </p:nvSpPr>
          <p:spPr>
            <a:xfrm>
              <a:off x="2468880" y="2560320"/>
              <a:ext cx="1828800" cy="0"/>
            </a:xfrm>
            <a:prstGeom prst="line">
              <a:avLst/>
            </a:prstGeom>
            <a:noFill/>
            <a:ln w="16510">
              <a:solidFill>
                <a:srgbClr val="0C5C8C"/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Shape 8"/>
            <p:cNvSpPr/>
            <p:nvPr/>
          </p:nvSpPr>
          <p:spPr>
            <a:xfrm>
              <a:off x="5048005" y="2560320"/>
              <a:ext cx="1828800" cy="0"/>
            </a:xfrm>
            <a:prstGeom prst="line">
              <a:avLst/>
            </a:prstGeom>
            <a:noFill/>
            <a:ln w="16510">
              <a:solidFill>
                <a:srgbClr val="0C5C8C"/>
              </a:solidFill>
              <a:prstDash val="soli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3" name="Text 9"/>
          <p:cNvSpPr/>
          <p:nvPr/>
        </p:nvSpPr>
        <p:spPr>
          <a:xfrm>
            <a:off x="457200" y="2275989"/>
            <a:ext cx="2560320" cy="20345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76F51"/>
                </a:solidFill>
              </a:rPr>
              <a:t>High‑profile Pressure
</a:t>
            </a:r>
            <a:r>
              <a:rPr lang="en-US" sz="1600" dirty="0">
                <a:solidFill>
                  <a:srgbClr val="555555"/>
                </a:solidFill>
              </a:rPr>
              <a:t>Public condemnations and demands for an immediate ceasefire emphasise Washington’s expectations. Political engagement is highly visible.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126480" y="2351033"/>
            <a:ext cx="2560320" cy="21130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E76F51"/>
                </a:solidFill>
              </a:rPr>
              <a:t>Quiet Diplomacy
</a:t>
            </a:r>
            <a:r>
              <a:rPr lang="en-US" sz="1600" dirty="0">
                <a:solidFill>
                  <a:srgbClr val="555555"/>
                </a:solidFill>
              </a:rPr>
              <a:t>Beijing works through back channels and institutional ties to encourage de‑escalation, avoiding public grandstanding and offering face‑saving options.
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3008118" y="2356953"/>
            <a:ext cx="3108960" cy="16030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A9D8F"/>
                </a:solidFill>
              </a:rPr>
              <a:t>ASEAN Centrality
</a:t>
            </a:r>
            <a:r>
              <a:rPr lang="en-US" sz="1600" dirty="0">
                <a:solidFill>
                  <a:srgbClr val="555555"/>
                </a:solidFill>
              </a:rPr>
              <a:t>Maintains autonomy while engaging both powers. Success hinges on balancing influences and presenting a unified Southeast Asian voice.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4"/>
              </a:rPr>
              <a:t>[3]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5"/>
              </a:rPr>
              <a:t>[4]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Humanitarian &amp; Security Stakes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457200" y="1188720"/>
            <a:ext cx="4389120" cy="3291840"/>
          </a:xfrm>
          <a:prstGeom prst="roundRect">
            <a:avLst>
              <a:gd name="adj" fmla="val 2778"/>
            </a:avLst>
          </a:prstGeom>
          <a:solidFill>
            <a:srgbClr val="F7F8FA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280160"/>
            <a:ext cx="320040" cy="3200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60120" y="1330744"/>
            <a:ext cx="3886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A9D8F"/>
                </a:solidFill>
              </a:rPr>
              <a:t>Humanitarian Crisis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640080" y="1686776"/>
            <a:ext cx="4160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750 k displaced across both countries</a:t>
            </a:r>
          </a:p>
          <a:p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Civilian casualties &amp; trauma; families separated</a:t>
            </a:r>
          </a:p>
          <a:p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Calls for humanitarian corridors, shelters &amp; medical aid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802052"/>
            <a:ext cx="320040" cy="3200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05840" y="2824912"/>
            <a:ext cx="3886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E76F51"/>
                </a:solidFill>
              </a:rPr>
              <a:t>Security Risks</a:t>
            </a:r>
            <a:endParaRPr lang="en-US" dirty="0"/>
          </a:p>
        </p:txBody>
      </p:sp>
      <p:sp>
        <p:nvSpPr>
          <p:cNvPr id="12" name="Text 7"/>
          <p:cNvSpPr/>
          <p:nvPr/>
        </p:nvSpPr>
        <p:spPr>
          <a:xfrm>
            <a:off x="640080" y="3226664"/>
            <a:ext cx="4206240" cy="109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Danger of escalation </a:t>
            </a:r>
            <a:r>
              <a:rPr lang="en-US" sz="1600" dirty="0" err="1">
                <a:solidFill>
                  <a:srgbClr val="555555"/>
                </a:solidFill>
              </a:rPr>
              <a:t>intao</a:t>
            </a:r>
            <a:r>
              <a:rPr lang="en-US" sz="1600" dirty="0">
                <a:solidFill>
                  <a:srgbClr val="555555"/>
                </a:solidFill>
              </a:rPr>
              <a:t> wider interstate war</a:t>
            </a:r>
          </a:p>
          <a:p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Potential involvement of great powers through proxies</a:t>
            </a:r>
          </a:p>
          <a:p>
            <a:r>
              <a:rPr lang="en-US" sz="1600" dirty="0">
                <a:solidFill>
                  <a:srgbClr val="0C5C8C"/>
                </a:solidFill>
              </a:rPr>
              <a:t>• </a:t>
            </a:r>
            <a:r>
              <a:rPr lang="en-US" sz="1600" dirty="0">
                <a:solidFill>
                  <a:srgbClr val="555555"/>
                </a:solidFill>
              </a:rPr>
              <a:t>Disruption of regional trade routes &amp; economic stability</a:t>
            </a:r>
            <a:endParaRPr lang="en-US" sz="16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29200" y="1188720"/>
            <a:ext cx="3840480" cy="329184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7"/>
              </a:rPr>
              <a:t>[2]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8"/>
              </a:rPr>
              <a:t>[3]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Regional Implications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1005840" y="731520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555555"/>
                </a:solidFill>
              </a:rPr>
              <a:t>Opportunities &amp; Risks</a:t>
            </a:r>
            <a:endParaRPr lang="en-US" sz="20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01141"/>
              </p:ext>
            </p:extLst>
          </p:nvPr>
        </p:nvGraphicFramePr>
        <p:xfrm>
          <a:off x="548640" y="1188720"/>
          <a:ext cx="8046720" cy="3108960"/>
        </p:xfrm>
        <a:graphic>
          <a:graphicData uri="http://schemas.openxmlformats.org/drawingml/2006/table">
            <a:tbl>
              <a:tblPr/>
              <a:tblGrid>
                <a:gridCol w="40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Opportunities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Risks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6F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Strengthen ASEAN’s credibility as a regional security actor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Failure undermines ASEAN’s legitimacy and invites further disputes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Demonstrate unity and centrality through joint crisis response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External powers could leverage divisions and tilt outcomes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Develop institutional mechanisms for conflict resolution &amp; peacekeeping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Resource constraints may hamper sustained engagement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Enhance humanitarian cooperation and disaster response frameworks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dirty="0">
                          <a:solidFill>
                            <a:srgbClr val="555555"/>
                          </a:solidFill>
                        </a:rPr>
                        <a:t>Sets precedent of intervention that may be abused</a:t>
                      </a:r>
                      <a:endParaRPr lang="en-US" sz="1600" dirty="0"/>
                    </a:p>
                  </a:txBody>
                  <a:tcPr marT="91440" marB="9144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4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5"/>
              </a:rPr>
              <a:t>[3]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36576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Analytical Insights &amp; Normative Shifts</a:t>
            </a:r>
            <a:endParaRPr lang="en-US" sz="2800" dirty="0"/>
          </a:p>
        </p:txBody>
      </p:sp>
      <p:sp>
        <p:nvSpPr>
          <p:cNvPr id="4" name="Shape 1"/>
          <p:cNvSpPr/>
          <p:nvPr/>
        </p:nvSpPr>
        <p:spPr>
          <a:xfrm>
            <a:off x="291830" y="946826"/>
            <a:ext cx="8592766" cy="3625174"/>
          </a:xfrm>
          <a:prstGeom prst="roundRect">
            <a:avLst>
              <a:gd name="adj" fmla="val 2632"/>
            </a:avLst>
          </a:prstGeom>
          <a:solidFill>
            <a:srgbClr val="F7F8FA"/>
          </a:solidFill>
          <a:ln w="12700">
            <a:solidFill>
              <a:srgbClr val="2A9D8F"/>
            </a:solidFill>
            <a:prstDash val="solid"/>
          </a:ln>
        </p:spPr>
        <p:txBody>
          <a:bodyPr/>
          <a:lstStyle/>
          <a:p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715F16-B283-0A0D-5F13-D31455139C00}"/>
              </a:ext>
            </a:extLst>
          </p:cNvPr>
          <p:cNvGrpSpPr/>
          <p:nvPr/>
        </p:nvGrpSpPr>
        <p:grpSpPr>
          <a:xfrm>
            <a:off x="484440" y="1020434"/>
            <a:ext cx="7955280" cy="2928995"/>
            <a:chOff x="640080" y="1007464"/>
            <a:chExt cx="7955280" cy="292899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0D4A5D-8CAB-6256-6A42-6FD661DC568E}"/>
                </a:ext>
              </a:extLst>
            </p:cNvPr>
            <p:cNvGrpSpPr/>
            <p:nvPr/>
          </p:nvGrpSpPr>
          <p:grpSpPr>
            <a:xfrm>
              <a:off x="640080" y="1007464"/>
              <a:ext cx="7955280" cy="228600"/>
              <a:chOff x="640080" y="1234440"/>
              <a:chExt cx="7955280" cy="228600"/>
            </a:xfrm>
          </p:grpSpPr>
          <p:sp>
            <p:nvSpPr>
              <p:cNvPr id="5" name="Shape 2"/>
              <p:cNvSpPr/>
              <p:nvPr/>
            </p:nvSpPr>
            <p:spPr>
              <a:xfrm>
                <a:off x="640080" y="1280160"/>
                <a:ext cx="137160" cy="137160"/>
              </a:xfrm>
              <a:prstGeom prst="ellipse">
                <a:avLst/>
              </a:prstGeom>
              <a:solidFill>
                <a:srgbClr val="2A9D8F"/>
              </a:solidFill>
              <a:ln w="12700">
                <a:solidFill>
                  <a:srgbClr val="2A9D8F"/>
                </a:solidFill>
                <a:prstDash val="soli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" name="Text 3"/>
              <p:cNvSpPr/>
              <p:nvPr/>
            </p:nvSpPr>
            <p:spPr>
              <a:xfrm>
                <a:off x="822960" y="1234440"/>
                <a:ext cx="7772400" cy="2286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83D77"/>
                    </a:solidFill>
                  </a:rPr>
                  <a:t>From Non‑Interference to Flexible Engagement</a:t>
                </a:r>
                <a:endParaRPr lang="en-US" sz="16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59D769-7013-F4AF-B2D4-1EF7D3C00FCC}"/>
                </a:ext>
              </a:extLst>
            </p:cNvPr>
            <p:cNvGrpSpPr/>
            <p:nvPr/>
          </p:nvGrpSpPr>
          <p:grpSpPr>
            <a:xfrm>
              <a:off x="640080" y="2050265"/>
              <a:ext cx="7955280" cy="228600"/>
              <a:chOff x="640080" y="1965960"/>
              <a:chExt cx="7955280" cy="228600"/>
            </a:xfrm>
          </p:grpSpPr>
          <p:sp>
            <p:nvSpPr>
              <p:cNvPr id="8" name="Shape 5"/>
              <p:cNvSpPr/>
              <p:nvPr/>
            </p:nvSpPr>
            <p:spPr>
              <a:xfrm>
                <a:off x="640080" y="2011680"/>
                <a:ext cx="137160" cy="137160"/>
              </a:xfrm>
              <a:prstGeom prst="ellipse">
                <a:avLst/>
              </a:prstGeom>
              <a:solidFill>
                <a:srgbClr val="E76F51"/>
              </a:solidFill>
              <a:ln w="12700">
                <a:solidFill>
                  <a:srgbClr val="E76F51"/>
                </a:solidFill>
                <a:prstDash val="soli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822960" y="1965960"/>
                <a:ext cx="7772400" cy="2286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83D77"/>
                    </a:solidFill>
                  </a:rPr>
                  <a:t>ASEAN Centrality Requires Institutions</a:t>
                </a:r>
                <a:endParaRPr lang="en-US" sz="16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54E04F2-C60F-7012-5432-B2E450DDB332}"/>
                </a:ext>
              </a:extLst>
            </p:cNvPr>
            <p:cNvGrpSpPr/>
            <p:nvPr/>
          </p:nvGrpSpPr>
          <p:grpSpPr>
            <a:xfrm>
              <a:off x="640080" y="2892030"/>
              <a:ext cx="7955280" cy="228600"/>
              <a:chOff x="640080" y="2697480"/>
              <a:chExt cx="7955280" cy="228600"/>
            </a:xfrm>
          </p:grpSpPr>
          <p:sp>
            <p:nvSpPr>
              <p:cNvPr id="11" name="Shape 8"/>
              <p:cNvSpPr/>
              <p:nvPr/>
            </p:nvSpPr>
            <p:spPr>
              <a:xfrm>
                <a:off x="640080" y="2743200"/>
                <a:ext cx="137160" cy="137160"/>
              </a:xfrm>
              <a:prstGeom prst="ellipse">
                <a:avLst/>
              </a:prstGeom>
              <a:solidFill>
                <a:srgbClr val="2A9D8F"/>
              </a:solidFill>
              <a:ln w="12700">
                <a:solidFill>
                  <a:srgbClr val="2A9D8F"/>
                </a:solidFill>
                <a:prstDash val="soli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Text 9"/>
              <p:cNvSpPr/>
              <p:nvPr/>
            </p:nvSpPr>
            <p:spPr>
              <a:xfrm>
                <a:off x="822960" y="2697480"/>
                <a:ext cx="7772400" cy="2286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83D77"/>
                    </a:solidFill>
                  </a:rPr>
                  <a:t>Balancing External Actors</a:t>
                </a:r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836236-64D0-DF4B-9CC9-04CFE3571987}"/>
                </a:ext>
              </a:extLst>
            </p:cNvPr>
            <p:cNvGrpSpPr/>
            <p:nvPr/>
          </p:nvGrpSpPr>
          <p:grpSpPr>
            <a:xfrm>
              <a:off x="640080" y="3707859"/>
              <a:ext cx="7955280" cy="228600"/>
              <a:chOff x="640080" y="3429000"/>
              <a:chExt cx="7955280" cy="228600"/>
            </a:xfrm>
          </p:grpSpPr>
          <p:sp>
            <p:nvSpPr>
              <p:cNvPr id="14" name="Shape 11"/>
              <p:cNvSpPr/>
              <p:nvPr/>
            </p:nvSpPr>
            <p:spPr>
              <a:xfrm>
                <a:off x="640080" y="3474720"/>
                <a:ext cx="137160" cy="137160"/>
              </a:xfrm>
              <a:prstGeom prst="ellipse">
                <a:avLst/>
              </a:prstGeom>
              <a:solidFill>
                <a:srgbClr val="E76F51"/>
              </a:solidFill>
              <a:ln w="12700">
                <a:solidFill>
                  <a:srgbClr val="E76F51"/>
                </a:solidFill>
                <a:prstDash val="soli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" name="Text 12"/>
              <p:cNvSpPr/>
              <p:nvPr/>
            </p:nvSpPr>
            <p:spPr>
              <a:xfrm>
                <a:off x="822960" y="3429000"/>
                <a:ext cx="7772400" cy="228600"/>
              </a:xfrm>
              <a:prstGeom prst="rect">
                <a:avLst/>
              </a:prstGeom>
              <a:noFill/>
              <a:ln/>
            </p:spPr>
            <p:txBody>
              <a:bodyPr wrap="square" rtlCol="0" anchor="ctr"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83D77"/>
                    </a:solidFill>
                  </a:rPr>
                  <a:t>Address Root Causes &amp; Governance</a:t>
                </a:r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4E347A-E49C-A06F-07CB-15B9A6836EA0}"/>
              </a:ext>
            </a:extLst>
          </p:cNvPr>
          <p:cNvGrpSpPr/>
          <p:nvPr/>
        </p:nvGrpSpPr>
        <p:grpSpPr>
          <a:xfrm>
            <a:off x="660834" y="1373417"/>
            <a:ext cx="8171883" cy="3099554"/>
            <a:chOff x="822959" y="1360447"/>
            <a:chExt cx="8171883" cy="3099554"/>
          </a:xfrm>
        </p:grpSpPr>
        <p:sp>
          <p:nvSpPr>
            <p:cNvPr id="7" name="Text 4"/>
            <p:cNvSpPr/>
            <p:nvPr/>
          </p:nvSpPr>
          <p:spPr>
            <a:xfrm>
              <a:off x="829445" y="1360447"/>
              <a:ext cx="77724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55555"/>
                  </a:solidFill>
                </a:rPr>
                <a:t>The crisis illustrates the necessity of moving beyond a strict non‑interference principle. ASEAN can adopt a “flexible engagement” model that allows early intervention when lives and regional stability are at risk.</a:t>
              </a:r>
              <a:endParaRPr lang="en-US" sz="16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822959" y="2325427"/>
              <a:ext cx="8171883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55555"/>
                  </a:solidFill>
                </a:rPr>
                <a:t>Informal diplomacy is insufficient for modern challenges. Developing standing conflict‑resolution bodies and rapid response mechanisms will make ASEAN’s centrality credible.</a:t>
              </a:r>
              <a:endParaRPr lang="en-US" sz="16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822960" y="3141256"/>
              <a:ext cx="77724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55555"/>
                  </a:solidFill>
                </a:rPr>
                <a:t>Effective mediation demands managing major‑power influences without becoming a pawn. Transparency, inclusiveness and multilateral coordination are key.</a:t>
              </a:r>
              <a:endParaRPr lang="en-US" sz="1600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822960" y="3957081"/>
              <a:ext cx="777240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55555"/>
                  </a:solidFill>
                </a:rPr>
                <a:t>Sustainable peace hinges on resolving underlying territorial disputes and improving border governance, ensuring equitable resource distribution and local consultation.</a:t>
              </a:r>
              <a:endParaRPr lang="en-US" sz="1600" dirty="0"/>
            </a:p>
          </p:txBody>
        </p:sp>
      </p:grpSp>
      <p:sp>
        <p:nvSpPr>
          <p:cNvPr id="17" name="Text 14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4"/>
              </a:rPr>
              <a:t>[1]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5"/>
              </a:rPr>
              <a:t>[3]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6"/>
              </a:rPr>
              <a:t>[4]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4" y="278536"/>
            <a:ext cx="41148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38815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83D77"/>
                </a:solidFill>
              </a:rPr>
              <a:t>Recommendations &amp; Way Forward</a:t>
            </a:r>
            <a:endParaRPr lang="en-US" sz="2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04" y="982980"/>
            <a:ext cx="274320" cy="2743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3960" y="994491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9D8F"/>
                </a:solidFill>
              </a:rPr>
              <a:t>Institutionalise Conflict Resolution
</a:t>
            </a:r>
            <a:r>
              <a:rPr lang="en-US" sz="1600" dirty="0">
                <a:solidFill>
                  <a:srgbClr val="555555"/>
                </a:solidFill>
              </a:rPr>
              <a:t>Establish a standing body within ASEAN for mediation, early warning and peacekeeping operations.</a:t>
            </a:r>
            <a:endParaRPr lang="en-US" sz="16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84" y="1851660"/>
            <a:ext cx="274320" cy="27432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966930" y="1757465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9D8F"/>
                </a:solidFill>
              </a:rPr>
              <a:t>Scale Humanitarian Capacities
</a:t>
            </a:r>
            <a:r>
              <a:rPr lang="en-US" sz="1600" dirty="0">
                <a:solidFill>
                  <a:srgbClr val="555555"/>
                </a:solidFill>
              </a:rPr>
              <a:t>Develop rapid deployment teams and logistics channels for shelter, medical aid and evacuation.</a:t>
            </a:r>
            <a:endParaRPr lang="en-US" sz="16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2606040"/>
            <a:ext cx="274320" cy="27432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86385" y="2501955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9D8F"/>
                </a:solidFill>
              </a:rPr>
              <a:t>Maintain Strategic Autonomy
</a:t>
            </a:r>
            <a:r>
              <a:rPr lang="en-US" sz="1600" dirty="0">
                <a:solidFill>
                  <a:srgbClr val="555555"/>
                </a:solidFill>
              </a:rPr>
              <a:t>Engage external powers transparently while safeguarding ASEAN unity and decision‑making.</a:t>
            </a:r>
            <a:endParaRPr lang="en-US" sz="16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" y="3246120"/>
            <a:ext cx="274320" cy="27432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05840" y="329184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9D8F"/>
                </a:solidFill>
              </a:rPr>
              <a:t>Address Legal &amp; Territorial Disputes
</a:t>
            </a:r>
            <a:r>
              <a:rPr lang="en-US" sz="1600" dirty="0">
                <a:solidFill>
                  <a:srgbClr val="555555"/>
                </a:solidFill>
              </a:rPr>
              <a:t>Accelerate joint boundary demarcation, resource‑sharing agreements and impartial arbitration mechanisms.</a:t>
            </a:r>
            <a:endParaRPr lang="en-US" sz="160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" y="4069080"/>
            <a:ext cx="274320" cy="27432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005840" y="413766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A9D8F"/>
                </a:solidFill>
              </a:rPr>
              <a:t>Invest in People‑to‑People Ties
</a:t>
            </a:r>
            <a:r>
              <a:rPr lang="en-US" sz="1600" dirty="0">
                <a:solidFill>
                  <a:srgbClr val="555555"/>
                </a:solidFill>
              </a:rPr>
              <a:t>Promote cross‑border cultural and economic exchanges to build trust and mutual understanding.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457200" y="4846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00" u="sng" dirty="0">
                <a:solidFill>
                  <a:srgbClr val="0C5C8C"/>
                </a:solidFill>
                <a:hlinkClick r:id="rId9"/>
              </a:rPr>
              <a:t>[3]</a:t>
            </a:r>
            <a:r>
              <a:rPr lang="en-US" sz="700" dirty="0">
                <a:solidFill>
                  <a:srgbClr val="000000"/>
                </a:solidFill>
              </a:rPr>
              <a:t>   </a:t>
            </a:r>
            <a:r>
              <a:rPr lang="en-US" sz="700" u="sng" dirty="0">
                <a:solidFill>
                  <a:srgbClr val="0C5C8C"/>
                </a:solidFill>
                <a:hlinkClick r:id="rId10"/>
              </a:rPr>
              <a:t>[4]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859</Words>
  <Application>Microsoft Office PowerPoint</Application>
  <PresentationFormat>On-screen Show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Md Rafid Abrar Miah</cp:lastModifiedBy>
  <cp:revision>17</cp:revision>
  <dcterms:created xsi:type="dcterms:W3CDTF">2025-12-28T04:45:04Z</dcterms:created>
  <dcterms:modified xsi:type="dcterms:W3CDTF">2026-03-02T06:49:36Z</dcterms:modified>
</cp:coreProperties>
</file>