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6" r:id="rId5"/>
    <p:sldId id="267" r:id="rId6"/>
    <p:sldId id="268" r:id="rId7"/>
    <p:sldId id="269" r:id="rId8"/>
    <p:sldId id="270" r:id="rId9"/>
    <p:sldId id="264" r:id="rId10"/>
    <p:sldId id="265" r:id="rId11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B6E5"/>
    <a:srgbClr val="6CDB9A"/>
    <a:srgbClr val="EF8176"/>
    <a:srgbClr val="F6D0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98" d="100"/>
          <a:sy n="98" d="100"/>
        </p:scale>
        <p:origin x="3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5905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71500" y="1490756"/>
            <a:ext cx="5257800" cy="100581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ct val="88000"/>
              </a:lnSpc>
              <a:buNone/>
            </a:pPr>
            <a:r>
              <a:rPr lang="en-US" sz="3300" b="1" kern="0" spc="-1" dirty="0">
                <a:solidFill>
                  <a:srgbClr val="1A1A1A"/>
                </a:solidFill>
                <a:latin typeface="Inter ExtraBold" pitchFamily="34" charset="0"/>
                <a:ea typeface="Inter ExtraBold" pitchFamily="34" charset="-122"/>
                <a:cs typeface="Inter ExtraBold" pitchFamily="34" charset="-120"/>
              </a:rPr>
              <a:t>Trade Diversion or False Dawn?</a:t>
            </a:r>
            <a:endParaRPr lang="en-US" sz="3300" dirty="0"/>
          </a:p>
        </p:txBody>
      </p:sp>
      <p:sp>
        <p:nvSpPr>
          <p:cNvPr id="4" name="Text 1"/>
          <p:cNvSpPr/>
          <p:nvPr/>
        </p:nvSpPr>
        <p:spPr>
          <a:xfrm>
            <a:off x="571500" y="2710886"/>
            <a:ext cx="5257800" cy="64003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ct val="112000"/>
              </a:lnSpc>
              <a:buNone/>
            </a:pPr>
            <a:r>
              <a:rPr lang="en-US" sz="1700" dirty="0">
                <a:solidFill>
                  <a:srgbClr val="4A4A4A"/>
                </a:solidFill>
                <a:latin typeface="Inter Light" pitchFamily="34" charset="0"/>
                <a:ea typeface="Inter Light" pitchFamily="34" charset="-122"/>
                <a:cs typeface="Inter Light" pitchFamily="34" charset="-120"/>
              </a:rPr>
              <a:t>Bangladesh's Rise over China in the U.S. Apparel Market: A Critical Methodological Reassessment</a:t>
            </a:r>
            <a:endParaRPr lang="en-US" sz="1700" dirty="0"/>
          </a:p>
        </p:txBody>
      </p:sp>
      <p:sp>
        <p:nvSpPr>
          <p:cNvPr id="5" name="Text 2"/>
          <p:cNvSpPr/>
          <p:nvPr/>
        </p:nvSpPr>
        <p:spPr>
          <a:xfrm>
            <a:off x="571500" y="3779546"/>
            <a:ext cx="5257800" cy="17323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en-US" sz="1050" dirty="0">
                <a:solidFill>
                  <a:srgbClr val="7F8C8D"/>
                </a:solidFill>
                <a:latin typeface="Inter Light" pitchFamily="34" charset="0"/>
                <a:ea typeface="Inter Light" pitchFamily="34" charset="-122"/>
                <a:cs typeface="Inter Light" pitchFamily="34" charset="-120"/>
              </a:rPr>
              <a:t>A Temporal and Comparative Analysis of U.S. Apparel Imports, 2025-2026</a:t>
            </a:r>
            <a:endParaRPr lang="en-US" sz="1050" dirty="0"/>
          </a:p>
        </p:txBody>
      </p:sp>
      <p:sp>
        <p:nvSpPr>
          <p:cNvPr id="6" name="Shape 3"/>
          <p:cNvSpPr/>
          <p:nvPr/>
        </p:nvSpPr>
        <p:spPr>
          <a:xfrm>
            <a:off x="6400800" y="0"/>
            <a:ext cx="2743200" cy="5143500"/>
          </a:xfrm>
          <a:prstGeom prst="rect">
            <a:avLst/>
          </a:prstGeom>
          <a:solidFill>
            <a:srgbClr val="F8F9F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Shape 4"/>
          <p:cNvSpPr/>
          <p:nvPr/>
        </p:nvSpPr>
        <p:spPr>
          <a:xfrm>
            <a:off x="6400800" y="0"/>
            <a:ext cx="7144" cy="5143500"/>
          </a:xfrm>
          <a:prstGeom prst="rect">
            <a:avLst/>
          </a:prstGeom>
          <a:solidFill>
            <a:srgbClr val="E0E0E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6686550" y="4225528"/>
            <a:ext cx="2171700" cy="16158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en-US" sz="1050" dirty="0">
                <a:solidFill>
                  <a:srgbClr val="7F8C8D"/>
                </a:solidFill>
                <a:latin typeface="Inter Light" pitchFamily="34" charset="0"/>
                <a:ea typeface="Inter Light" pitchFamily="34" charset="-122"/>
                <a:cs typeface="Inter Light" pitchFamily="34" charset="-120"/>
              </a:rPr>
              <a:t>Author: Md Rafid Abrar Miah</a:t>
            </a:r>
            <a:endParaRPr lang="en-US" sz="1050" dirty="0"/>
          </a:p>
        </p:txBody>
      </p:sp>
      <p:sp>
        <p:nvSpPr>
          <p:cNvPr id="9" name="Text 6"/>
          <p:cNvSpPr/>
          <p:nvPr/>
        </p:nvSpPr>
        <p:spPr>
          <a:xfrm>
            <a:off x="6686550" y="4470202"/>
            <a:ext cx="2171700" cy="16158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en-US" sz="1050" dirty="0">
                <a:solidFill>
                  <a:srgbClr val="7F8C8D"/>
                </a:solidFill>
                <a:latin typeface="Inter Light" pitchFamily="34" charset="0"/>
                <a:ea typeface="Inter Light" pitchFamily="34" charset="-122"/>
                <a:cs typeface="Inter Light" pitchFamily="34" charset="-120"/>
              </a:rPr>
              <a:t>Date: April 22, 2026</a:t>
            </a:r>
            <a:endParaRPr lang="en-US" sz="10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14375" y="842963"/>
            <a:ext cx="7715250" cy="27430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ct val="96000"/>
              </a:lnSpc>
              <a:buNone/>
            </a:pPr>
            <a:r>
              <a:rPr lang="en-US" sz="1600" b="1" dirty="0">
                <a:solidFill>
                  <a:srgbClr val="1A1A1A"/>
                </a:solidFill>
                <a:latin typeface="Inter ExtraBold" pitchFamily="34" charset="0"/>
                <a:ea typeface="Inter ExtraBold" pitchFamily="34" charset="-122"/>
                <a:cs typeface="Inter ExtraBold" pitchFamily="34" charset="-120"/>
              </a:rPr>
              <a:t>References and Data Sources</a:t>
            </a:r>
            <a:endParaRPr lang="en-US" sz="1600" dirty="0"/>
          </a:p>
        </p:txBody>
      </p:sp>
      <p:sp>
        <p:nvSpPr>
          <p:cNvPr id="4" name="Text 1"/>
          <p:cNvSpPr/>
          <p:nvPr/>
        </p:nvSpPr>
        <p:spPr>
          <a:xfrm>
            <a:off x="714375" y="1474459"/>
            <a:ext cx="7715250" cy="411435"/>
          </a:xfrm>
          <a:prstGeom prst="rect">
            <a:avLst/>
          </a:prstGeom>
          <a:noFill/>
          <a:ln/>
        </p:spPr>
        <p:txBody>
          <a:bodyPr wrap="square" lIns="340233" tIns="0" rIns="0" bIns="0" rtlCol="0" anchor="t">
            <a:spAutoFit/>
          </a:bodyPr>
          <a:lstStyle/>
          <a:p>
            <a:pPr marL="0" indent="0" algn="l">
              <a:lnSpc>
                <a:spcPct val="128000"/>
              </a:lnSpc>
              <a:buNone/>
            </a:pPr>
            <a:r>
              <a:rPr lang="en-US" sz="900" b="1" dirty="0">
                <a:solidFill>
                  <a:srgbClr val="1A1A1A"/>
                </a:solidFill>
                <a:latin typeface="Inter ExtraBold" pitchFamily="34" charset="0"/>
                <a:ea typeface="Inter ExtraBold" pitchFamily="34" charset="-122"/>
                <a:cs typeface="Inter ExtraBold" pitchFamily="34" charset="-120"/>
              </a:rPr>
              <a:t>[1] U.S. Office of Textiles and Apparel (OTEXA).</a:t>
            </a:r>
            <a:r>
              <a:rPr lang="en-US" sz="950" dirty="0">
                <a:solidFill>
                  <a:srgbClr val="4A4A4A"/>
                </a:solidFill>
                <a:latin typeface="Inter Light" pitchFamily="34" charset="0"/>
                <a:ea typeface="Inter Light" pitchFamily="34" charset="-122"/>
                <a:cs typeface="Inter Light" pitchFamily="34" charset="-120"/>
              </a:rPr>
              <a:t> "U.S. Imports of Textiles, Apparel, Footwear, Leather and Travel Goods: January-February 2026." U.S. Department of Commerce, April 2026.</a:t>
            </a:r>
            <a:endParaRPr lang="en-US" sz="950" dirty="0"/>
          </a:p>
        </p:txBody>
      </p:sp>
      <p:sp>
        <p:nvSpPr>
          <p:cNvPr id="5" name="Text 2"/>
          <p:cNvSpPr/>
          <p:nvPr/>
        </p:nvSpPr>
        <p:spPr>
          <a:xfrm>
            <a:off x="714375" y="2064488"/>
            <a:ext cx="7715250" cy="205718"/>
          </a:xfrm>
          <a:prstGeom prst="rect">
            <a:avLst/>
          </a:prstGeom>
          <a:noFill/>
          <a:ln/>
        </p:spPr>
        <p:txBody>
          <a:bodyPr wrap="none" lIns="340233" tIns="0" rIns="0" bIns="0" rtlCol="0" anchor="t">
            <a:spAutoFit/>
          </a:bodyPr>
          <a:lstStyle/>
          <a:p>
            <a:pPr marL="0" indent="0" algn="l">
              <a:lnSpc>
                <a:spcPct val="128000"/>
              </a:lnSpc>
              <a:buNone/>
            </a:pPr>
            <a:r>
              <a:rPr lang="en-US" sz="900" b="1" dirty="0">
                <a:solidFill>
                  <a:srgbClr val="1A1A1A"/>
                </a:solidFill>
                <a:latin typeface="Inter ExtraBold" pitchFamily="34" charset="0"/>
                <a:ea typeface="Inter ExtraBold" pitchFamily="34" charset="-122"/>
                <a:cs typeface="Inter ExtraBold" pitchFamily="34" charset="-120"/>
              </a:rPr>
              <a:t>[2] Viner, J.</a:t>
            </a:r>
            <a:r>
              <a:rPr lang="en-US" sz="950" dirty="0">
                <a:solidFill>
                  <a:srgbClr val="4A4A4A"/>
                </a:solidFill>
                <a:latin typeface="Inter Light" pitchFamily="34" charset="0"/>
                <a:ea typeface="Inter Light" pitchFamily="34" charset="-122"/>
                <a:cs typeface="Inter Light" pitchFamily="34" charset="-120"/>
              </a:rPr>
              <a:t> </a:t>
            </a:r>
            <a:r>
              <a:rPr lang="en-US" sz="950" i="1" dirty="0">
                <a:solidFill>
                  <a:srgbClr val="4A4A4A"/>
                </a:solidFill>
                <a:latin typeface="Inter Light" pitchFamily="34" charset="0"/>
                <a:ea typeface="Inter Light" pitchFamily="34" charset="-122"/>
                <a:cs typeface="Inter Light" pitchFamily="34" charset="-120"/>
              </a:rPr>
              <a:t>The Customs Union Issue</a:t>
            </a:r>
            <a:r>
              <a:rPr lang="en-US" sz="950" dirty="0">
                <a:solidFill>
                  <a:srgbClr val="4A4A4A"/>
                </a:solidFill>
                <a:latin typeface="Inter Light" pitchFamily="34" charset="0"/>
                <a:ea typeface="Inter Light" pitchFamily="34" charset="-122"/>
                <a:cs typeface="Inter Light" pitchFamily="34" charset="-120"/>
              </a:rPr>
              <a:t>. Carnegie Endowment for International Peace, 1950.</a:t>
            </a:r>
            <a:endParaRPr lang="en-US" sz="950" dirty="0"/>
          </a:p>
        </p:txBody>
      </p:sp>
      <p:sp>
        <p:nvSpPr>
          <p:cNvPr id="6" name="Text 3"/>
          <p:cNvSpPr/>
          <p:nvPr/>
        </p:nvSpPr>
        <p:spPr>
          <a:xfrm>
            <a:off x="714375" y="2448799"/>
            <a:ext cx="7715250" cy="411435"/>
          </a:xfrm>
          <a:prstGeom prst="rect">
            <a:avLst/>
          </a:prstGeom>
          <a:noFill/>
          <a:ln/>
        </p:spPr>
        <p:txBody>
          <a:bodyPr wrap="square" lIns="340233" tIns="0" rIns="0" bIns="0" rtlCol="0" anchor="t">
            <a:spAutoFit/>
          </a:bodyPr>
          <a:lstStyle/>
          <a:p>
            <a:pPr marL="0" indent="0" algn="l">
              <a:lnSpc>
                <a:spcPct val="128000"/>
              </a:lnSpc>
              <a:buNone/>
            </a:pPr>
            <a:r>
              <a:rPr lang="en-US" sz="900" b="1" dirty="0">
                <a:solidFill>
                  <a:srgbClr val="1A1A1A"/>
                </a:solidFill>
                <a:latin typeface="Inter ExtraBold" pitchFamily="34" charset="0"/>
                <a:ea typeface="Inter ExtraBold" pitchFamily="34" charset="-122"/>
                <a:cs typeface="Inter ExtraBold" pitchFamily="34" charset="-120"/>
              </a:rPr>
              <a:t>[3] Gereffi, G., &amp; Frederick, S.</a:t>
            </a:r>
            <a:r>
              <a:rPr lang="en-US" sz="950" dirty="0">
                <a:solidFill>
                  <a:srgbClr val="4A4A4A"/>
                </a:solidFill>
                <a:latin typeface="Inter Light" pitchFamily="34" charset="0"/>
                <a:ea typeface="Inter Light" pitchFamily="34" charset="-122"/>
                <a:cs typeface="Inter Light" pitchFamily="34" charset="-120"/>
              </a:rPr>
              <a:t> "The Global Apparel Value Chain, Trade and the Crisis: Challenges and Opportunities for Developing Countries." World Bank Policy Research Working Paper, 2010.</a:t>
            </a:r>
            <a:endParaRPr lang="en-US" sz="950" dirty="0"/>
          </a:p>
        </p:txBody>
      </p:sp>
      <p:sp>
        <p:nvSpPr>
          <p:cNvPr id="7" name="Text 4"/>
          <p:cNvSpPr/>
          <p:nvPr/>
        </p:nvSpPr>
        <p:spPr>
          <a:xfrm>
            <a:off x="714375" y="3038828"/>
            <a:ext cx="7715250" cy="411435"/>
          </a:xfrm>
          <a:prstGeom prst="rect">
            <a:avLst/>
          </a:prstGeom>
          <a:noFill/>
          <a:ln/>
        </p:spPr>
        <p:txBody>
          <a:bodyPr wrap="square" lIns="340233" tIns="0" rIns="0" bIns="0" rtlCol="0" anchor="t">
            <a:spAutoFit/>
          </a:bodyPr>
          <a:lstStyle/>
          <a:p>
            <a:pPr marL="0" indent="0" algn="l">
              <a:lnSpc>
                <a:spcPct val="128000"/>
              </a:lnSpc>
              <a:buNone/>
            </a:pPr>
            <a:r>
              <a:rPr lang="en-US" sz="900" b="1" dirty="0">
                <a:solidFill>
                  <a:srgbClr val="1A1A1A"/>
                </a:solidFill>
                <a:latin typeface="Inter ExtraBold" pitchFamily="34" charset="0"/>
                <a:ea typeface="Inter ExtraBold" pitchFamily="34" charset="-122"/>
                <a:cs typeface="Inter ExtraBold" pitchFamily="34" charset="-120"/>
              </a:rPr>
              <a:t>[4] Sheng Lu.</a:t>
            </a:r>
            <a:r>
              <a:rPr lang="en-US" sz="950" dirty="0">
                <a:solidFill>
                  <a:srgbClr val="4A4A4A"/>
                </a:solidFill>
                <a:latin typeface="Inter Light" pitchFamily="34" charset="0"/>
                <a:ea typeface="Inter Light" pitchFamily="34" charset="-122"/>
                <a:cs typeface="Inter Light" pitchFamily="34" charset="-120"/>
              </a:rPr>
              <a:t> "Patterns of U.S. Apparel Imports: Updated January 2026." FASH455 Global Apparel &amp; Textile Trade and Sourcing, 2026.</a:t>
            </a:r>
            <a:endParaRPr lang="en-US" sz="950" dirty="0"/>
          </a:p>
        </p:txBody>
      </p:sp>
      <p:sp>
        <p:nvSpPr>
          <p:cNvPr id="8" name="Text 5"/>
          <p:cNvSpPr/>
          <p:nvPr/>
        </p:nvSpPr>
        <p:spPr>
          <a:xfrm>
            <a:off x="714375" y="3628858"/>
            <a:ext cx="7715250" cy="205718"/>
          </a:xfrm>
          <a:prstGeom prst="rect">
            <a:avLst/>
          </a:prstGeom>
          <a:noFill/>
          <a:ln/>
        </p:spPr>
        <p:txBody>
          <a:bodyPr wrap="none" lIns="340233" tIns="0" rIns="0" bIns="0" rtlCol="0" anchor="t">
            <a:spAutoFit/>
          </a:bodyPr>
          <a:lstStyle/>
          <a:p>
            <a:pPr marL="0" indent="0" algn="l">
              <a:lnSpc>
                <a:spcPct val="128000"/>
              </a:lnSpc>
              <a:buNone/>
            </a:pPr>
            <a:r>
              <a:rPr lang="en-US" sz="900" b="1" dirty="0">
                <a:solidFill>
                  <a:srgbClr val="1A1A1A"/>
                </a:solidFill>
                <a:latin typeface="Inter ExtraBold" pitchFamily="34" charset="0"/>
                <a:ea typeface="Inter ExtraBold" pitchFamily="34" charset="-122"/>
                <a:cs typeface="Inter ExtraBold" pitchFamily="34" charset="-120"/>
              </a:rPr>
              <a:t>[5] Lu, S.</a:t>
            </a:r>
            <a:r>
              <a:rPr lang="en-US" sz="950" dirty="0">
                <a:solidFill>
                  <a:srgbClr val="4A4A4A"/>
                </a:solidFill>
                <a:latin typeface="Inter Light" pitchFamily="34" charset="0"/>
                <a:ea typeface="Inter Light" pitchFamily="34" charset="-122"/>
                <a:cs typeface="Inter Light" pitchFamily="34" charset="-120"/>
              </a:rPr>
              <a:t> "Why China Remains the Unrivaled King of Apparel Manufacturing." Just-Style, 2024.</a:t>
            </a:r>
            <a:endParaRPr lang="en-US" sz="950" dirty="0"/>
          </a:p>
        </p:txBody>
      </p:sp>
      <p:sp>
        <p:nvSpPr>
          <p:cNvPr id="9" name="Text 6"/>
          <p:cNvSpPr/>
          <p:nvPr/>
        </p:nvSpPr>
        <p:spPr>
          <a:xfrm>
            <a:off x="714375" y="4013169"/>
            <a:ext cx="7715250" cy="205718"/>
          </a:xfrm>
          <a:prstGeom prst="rect">
            <a:avLst/>
          </a:prstGeom>
          <a:noFill/>
          <a:ln/>
        </p:spPr>
        <p:txBody>
          <a:bodyPr wrap="none" lIns="340233" tIns="0" rIns="0" bIns="0" rtlCol="0" anchor="t">
            <a:spAutoFit/>
          </a:bodyPr>
          <a:lstStyle/>
          <a:p>
            <a:pPr marL="0" indent="0" algn="l">
              <a:lnSpc>
                <a:spcPct val="128000"/>
              </a:lnSpc>
              <a:buNone/>
            </a:pPr>
            <a:r>
              <a:rPr lang="en-US" sz="900" b="1" dirty="0">
                <a:solidFill>
                  <a:srgbClr val="1A1A1A"/>
                </a:solidFill>
                <a:latin typeface="Inter ExtraBold" pitchFamily="34" charset="0"/>
                <a:ea typeface="Inter ExtraBold" pitchFamily="34" charset="-122"/>
                <a:cs typeface="Inter ExtraBold" pitchFamily="34" charset="-120"/>
              </a:rPr>
              <a:t>[6] OECD.</a:t>
            </a:r>
            <a:r>
              <a:rPr lang="en-US" sz="950" dirty="0">
                <a:solidFill>
                  <a:srgbClr val="4A4A4A"/>
                </a:solidFill>
                <a:latin typeface="Inter Light" pitchFamily="34" charset="0"/>
                <a:ea typeface="Inter Light" pitchFamily="34" charset="-122"/>
                <a:cs typeface="Inter Light" pitchFamily="34" charset="-120"/>
              </a:rPr>
              <a:t> "OECD Economic Surveys: Viet Nam 2025." Harnessing Trade and Investment Flows to Boost Productivity, 2025.</a:t>
            </a:r>
            <a:endParaRPr lang="en-US" sz="9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94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28625" y="700088"/>
            <a:ext cx="3228975" cy="79771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ct val="96000"/>
              </a:lnSpc>
              <a:buNone/>
            </a:pPr>
            <a:r>
              <a:rPr lang="en-US" b="1" dirty="0">
                <a:solidFill>
                  <a:srgbClr val="1A1A1A"/>
                </a:solidFill>
                <a:latin typeface="Inter ExtraBold" pitchFamily="34" charset="0"/>
                <a:ea typeface="Inter ExtraBold" pitchFamily="34" charset="-122"/>
                <a:cs typeface="Inter ExtraBold" pitchFamily="34" charset="-120"/>
              </a:rPr>
              <a:t>Bangladesh Surpasses China in U.S. Apparel Exports—But the Story is More Complex</a:t>
            </a:r>
            <a:endParaRPr lang="en-US" dirty="0"/>
          </a:p>
        </p:txBody>
      </p:sp>
      <p:sp>
        <p:nvSpPr>
          <p:cNvPr id="4" name="Text 1"/>
          <p:cNvSpPr/>
          <p:nvPr/>
        </p:nvSpPr>
        <p:spPr>
          <a:xfrm>
            <a:off x="150020" y="1661605"/>
            <a:ext cx="3319512" cy="3012043"/>
          </a:xfrm>
          <a:prstGeom prst="rect">
            <a:avLst/>
          </a:prstGeom>
          <a:noFill/>
          <a:ln/>
        </p:spPr>
        <p:txBody>
          <a:bodyPr wrap="square" lIns="212598" tIns="0" rIns="0" bIns="0" rtlCol="0" anchor="t">
            <a:spAutoFit/>
          </a:bodyPr>
          <a:lstStyle/>
          <a:p>
            <a:pPr marL="171450" indent="-171450">
              <a:lnSpc>
                <a:spcPct val="128000"/>
              </a:lnSpc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4A4A4A"/>
                </a:solidFill>
                <a:latin typeface="Inter Light" pitchFamily="34" charset="0"/>
                <a:ea typeface="Inter Light" pitchFamily="34" charset="-122"/>
                <a:cs typeface="Inter Light" pitchFamily="34" charset="-120"/>
              </a:rPr>
              <a:t>Critical methodological challenge: </a:t>
            </a:r>
            <a:r>
              <a:rPr lang="en-US" sz="1400" dirty="0">
                <a:solidFill>
                  <a:srgbClr val="4A4A4A"/>
                </a:solidFill>
                <a:latin typeface="Inter Light" pitchFamily="34" charset="0"/>
                <a:ea typeface="Inter Light" pitchFamily="34" charset="-122"/>
                <a:cs typeface="Inter Light" pitchFamily="34" charset="-120"/>
              </a:rPr>
              <a:t>Apparel supply chains operate with 14–26-week lead times from order to U.S. port arrival.</a:t>
            </a:r>
          </a:p>
          <a:p>
            <a:pPr marL="171450" indent="-171450">
              <a:lnSpc>
                <a:spcPct val="128000"/>
              </a:lnSpc>
              <a:buFont typeface="Arial" panose="020B0604020202020204" pitchFamily="34" charset="0"/>
              <a:buChar char="•"/>
            </a:pPr>
            <a:r>
              <a:rPr lang="en-US" sz="1400" u="sng" dirty="0">
                <a:solidFill>
                  <a:srgbClr val="4A4A4A"/>
                </a:solidFill>
                <a:latin typeface="Inter Light" pitchFamily="34" charset="0"/>
                <a:ea typeface="Inter Light" pitchFamily="34" charset="-122"/>
                <a:cs typeface="Inter Light" pitchFamily="34" charset="-120"/>
              </a:rPr>
              <a:t>A two-month snapshot </a:t>
            </a:r>
            <a:r>
              <a:rPr lang="en-US" sz="1400" dirty="0">
                <a:solidFill>
                  <a:srgbClr val="4A4A4A"/>
                </a:solidFill>
                <a:latin typeface="Inter Light" pitchFamily="34" charset="0"/>
                <a:ea typeface="Inter Light" pitchFamily="34" charset="-122"/>
                <a:cs typeface="Inter Light" pitchFamily="34" charset="-120"/>
              </a:rPr>
              <a:t>in </a:t>
            </a:r>
            <a:r>
              <a:rPr lang="en-US" sz="1400" u="sng" dirty="0">
                <a:solidFill>
                  <a:srgbClr val="4A4A4A"/>
                </a:solidFill>
                <a:latin typeface="Inter Light" pitchFamily="34" charset="0"/>
                <a:ea typeface="Inter Light" pitchFamily="34" charset="-122"/>
                <a:cs typeface="Inter Light" pitchFamily="34" charset="-120"/>
              </a:rPr>
              <a:t>isolation risks conflating</a:t>
            </a:r>
            <a:r>
              <a:rPr lang="en-US" sz="1400" dirty="0">
                <a:solidFill>
                  <a:srgbClr val="4A4A4A"/>
                </a:solidFill>
                <a:latin typeface="Inter Light" pitchFamily="34" charset="0"/>
                <a:ea typeface="Inter Light" pitchFamily="34" charset="-122"/>
                <a:cs typeface="Inter Light" pitchFamily="34" charset="-120"/>
              </a:rPr>
              <a:t> </a:t>
            </a:r>
            <a:r>
              <a:rPr lang="en-US" sz="1400" u="sng" dirty="0">
                <a:solidFill>
                  <a:srgbClr val="4A4A4A"/>
                </a:solidFill>
                <a:latin typeface="Inter Light" pitchFamily="34" charset="0"/>
                <a:ea typeface="Inter Light" pitchFamily="34" charset="-122"/>
                <a:cs typeface="Inter Light" pitchFamily="34" charset="-120"/>
              </a:rPr>
              <a:t>temporary order reallocations with sustainable structural shifts</a:t>
            </a:r>
            <a:r>
              <a:rPr lang="en-US" sz="1400" dirty="0">
                <a:solidFill>
                  <a:srgbClr val="4A4A4A"/>
                </a:solidFill>
                <a:latin typeface="Inter Light" pitchFamily="34" charset="0"/>
                <a:ea typeface="Inter Light" pitchFamily="34" charset="-122"/>
                <a:cs typeface="Inter Light" pitchFamily="34" charset="-120"/>
              </a:rPr>
              <a:t>.</a:t>
            </a:r>
          </a:p>
          <a:p>
            <a:pPr marL="171450" indent="-171450">
              <a:lnSpc>
                <a:spcPct val="128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4A4A4A"/>
                </a:solidFill>
                <a:latin typeface="Inter Light" pitchFamily="34" charset="0"/>
                <a:ea typeface="Inter Light" pitchFamily="34" charset="-122"/>
                <a:cs typeface="Inter Light" pitchFamily="34" charset="-120"/>
              </a:rPr>
              <a:t>This analysis disaggregates temporal dimensions, reverse-engineers production timelines, and comparatively analyzes structural resilience.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428625" y="2688813"/>
            <a:ext cx="2943225" cy="154401"/>
          </a:xfrm>
          <a:prstGeom prst="rect">
            <a:avLst/>
          </a:prstGeom>
          <a:noFill/>
          <a:ln/>
        </p:spPr>
        <p:txBody>
          <a:bodyPr wrap="square" lIns="212598" tIns="0" rIns="0" bIns="0" rtlCol="0" anchor="t">
            <a:spAutoFit/>
          </a:bodyPr>
          <a:lstStyle/>
          <a:p>
            <a:pPr marL="0" indent="0" algn="l">
              <a:lnSpc>
                <a:spcPct val="128000"/>
              </a:lnSpc>
              <a:buNone/>
            </a:pPr>
            <a:endParaRPr lang="en-US" sz="850" dirty="0"/>
          </a:p>
        </p:txBody>
      </p:sp>
      <p:sp>
        <p:nvSpPr>
          <p:cNvPr id="6" name="Text 3"/>
          <p:cNvSpPr/>
          <p:nvPr/>
        </p:nvSpPr>
        <p:spPr>
          <a:xfrm>
            <a:off x="428625" y="3294552"/>
            <a:ext cx="2943225" cy="154401"/>
          </a:xfrm>
          <a:prstGeom prst="rect">
            <a:avLst/>
          </a:prstGeom>
          <a:noFill/>
          <a:ln/>
        </p:spPr>
        <p:txBody>
          <a:bodyPr wrap="square" lIns="212598" tIns="0" rIns="0" bIns="0" rtlCol="0" anchor="t">
            <a:spAutoFit/>
          </a:bodyPr>
          <a:lstStyle/>
          <a:p>
            <a:pPr marL="0" indent="0" algn="l">
              <a:lnSpc>
                <a:spcPct val="128000"/>
              </a:lnSpc>
              <a:buNone/>
            </a:pPr>
            <a:endParaRPr lang="en-US" sz="850" dirty="0"/>
          </a:p>
        </p:txBody>
      </p:sp>
      <p:sp>
        <p:nvSpPr>
          <p:cNvPr id="7" name="Text 4"/>
          <p:cNvSpPr/>
          <p:nvPr/>
        </p:nvSpPr>
        <p:spPr>
          <a:xfrm>
            <a:off x="428625" y="3900292"/>
            <a:ext cx="2943225" cy="154401"/>
          </a:xfrm>
          <a:prstGeom prst="rect">
            <a:avLst/>
          </a:prstGeom>
          <a:noFill/>
          <a:ln/>
        </p:spPr>
        <p:txBody>
          <a:bodyPr wrap="square" lIns="212598" tIns="0" rIns="0" bIns="0" rtlCol="0" anchor="t">
            <a:spAutoFit/>
          </a:bodyPr>
          <a:lstStyle/>
          <a:p>
            <a:pPr marL="0" indent="0" algn="l">
              <a:lnSpc>
                <a:spcPct val="128000"/>
              </a:lnSpc>
              <a:buNone/>
            </a:pPr>
            <a:endParaRPr lang="en-US" sz="850" dirty="0"/>
          </a:p>
        </p:txBody>
      </p:sp>
      <p:sp>
        <p:nvSpPr>
          <p:cNvPr id="9" name="Shape 6"/>
          <p:cNvSpPr/>
          <p:nvPr/>
        </p:nvSpPr>
        <p:spPr>
          <a:xfrm>
            <a:off x="3657600" y="0"/>
            <a:ext cx="5486400" cy="5143500"/>
          </a:xfrm>
          <a:prstGeom prst="rect">
            <a:avLst/>
          </a:prstGeom>
          <a:solidFill>
            <a:srgbClr val="F8F9FA"/>
          </a:solidFill>
          <a:ln/>
        </p:spPr>
        <p:txBody>
          <a:bodyPr/>
          <a:lstStyle/>
          <a:p>
            <a:pPr>
              <a:lnSpc>
                <a:spcPct val="128000"/>
              </a:lnSpc>
            </a:pPr>
            <a:endParaRPr lang="en-US" sz="1400" i="1" dirty="0">
              <a:solidFill>
                <a:srgbClr val="4A4A4A"/>
              </a:solidFill>
              <a:latin typeface="Inter Light" pitchFamily="34" charset="0"/>
              <a:ea typeface="Inter Light" pitchFamily="34" charset="-122"/>
              <a:cs typeface="Inter Light" pitchFamily="34" charset="-120"/>
            </a:endParaRPr>
          </a:p>
          <a:p>
            <a:pPr algn="ctr">
              <a:lnSpc>
                <a:spcPct val="128000"/>
              </a:lnSpc>
            </a:pPr>
            <a:r>
              <a:rPr lang="en-US" sz="1600" i="1" dirty="0">
                <a:solidFill>
                  <a:srgbClr val="4A4A4A"/>
                </a:solidFill>
                <a:latin typeface="Inter Light" pitchFamily="34" charset="0"/>
                <a:ea typeface="Inter Light" pitchFamily="34" charset="-122"/>
                <a:cs typeface="Inter Light" pitchFamily="34" charset="-120"/>
              </a:rPr>
              <a:t>Conventional narrative: U.S. tariffs on China have successfully diverted trade to tariff-exempt Bangladesh</a:t>
            </a:r>
            <a:r>
              <a:rPr lang="en-US" sz="1600" dirty="0">
                <a:solidFill>
                  <a:srgbClr val="4A4A4A"/>
                </a:solidFill>
                <a:latin typeface="Inter Light" pitchFamily="34" charset="0"/>
                <a:ea typeface="Inter Light" pitchFamily="34" charset="-122"/>
                <a:cs typeface="Inter Light" pitchFamily="34" charset="-120"/>
              </a:rPr>
              <a:t>.</a:t>
            </a:r>
          </a:p>
          <a:p>
            <a:pPr>
              <a:lnSpc>
                <a:spcPct val="128000"/>
              </a:lnSpc>
            </a:pPr>
            <a:endParaRPr lang="en-US" sz="1400" dirty="0">
              <a:solidFill>
                <a:srgbClr val="4A4A4A"/>
              </a:solidFill>
              <a:latin typeface="Inter Light" pitchFamily="34" charset="0"/>
              <a:ea typeface="Inter Light" pitchFamily="34" charset="-122"/>
              <a:cs typeface="Inter Light" pitchFamily="34" charset="-120"/>
            </a:endParaRPr>
          </a:p>
        </p:txBody>
      </p:sp>
      <p:sp>
        <p:nvSpPr>
          <p:cNvPr id="10" name="Shape 7"/>
          <p:cNvSpPr/>
          <p:nvPr/>
        </p:nvSpPr>
        <p:spPr>
          <a:xfrm>
            <a:off x="3657600" y="0"/>
            <a:ext cx="7144" cy="5143500"/>
          </a:xfrm>
          <a:prstGeom prst="rect">
            <a:avLst/>
          </a:prstGeom>
          <a:solidFill>
            <a:srgbClr val="E0E0E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428625" y="1720883"/>
            <a:ext cx="65" cy="10900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ct val="128000"/>
              </a:lnSpc>
              <a:buNone/>
            </a:pPr>
            <a:endParaRPr lang="en-US" sz="600" dirty="0"/>
          </a:p>
        </p:txBody>
      </p:sp>
      <p:sp>
        <p:nvSpPr>
          <p:cNvPr id="16" name="Shape 13"/>
          <p:cNvSpPr/>
          <p:nvPr/>
        </p:nvSpPr>
        <p:spPr>
          <a:xfrm>
            <a:off x="3845668" y="1101773"/>
            <a:ext cx="4914900" cy="3571875"/>
          </a:xfrm>
          <a:prstGeom prst="rect">
            <a:avLst/>
          </a:prstGeom>
          <a:solidFill>
            <a:srgbClr val="FFFFFF"/>
          </a:solidFill>
          <a:ln w="9144">
            <a:solidFill>
              <a:srgbClr val="E0E0E0"/>
            </a:solidFill>
            <a:prstDash val="solid"/>
          </a:ln>
        </p:spPr>
        <p:txBody>
          <a:bodyPr/>
          <a:lstStyle/>
          <a:p>
            <a:endParaRPr lang="en-US" dirty="0"/>
          </a:p>
        </p:txBody>
      </p:sp>
      <p:pic>
        <p:nvPicPr>
          <p:cNvPr id="1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2812" y="1119694"/>
            <a:ext cx="4914900" cy="357187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7D283FD-B18D-AF8F-A050-A6FF32EB8498}"/>
              </a:ext>
            </a:extLst>
          </p:cNvPr>
          <p:cNvSpPr txBox="1"/>
          <p:nvPr/>
        </p:nvSpPr>
        <p:spPr>
          <a:xfrm>
            <a:off x="5632384" y="1673619"/>
            <a:ext cx="2989495" cy="898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8000"/>
              </a:lnSpc>
            </a:pP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Inter Light" pitchFamily="34" charset="0"/>
                <a:ea typeface="Inter Light" pitchFamily="34" charset="-122"/>
                <a:cs typeface="Inter Light" pitchFamily="34" charset="-120"/>
              </a:rPr>
              <a:t>January-February 2026 OTEXA data: Bangladesh $1.37B (↑ to #2), China $1.17B (-57.65%), Vietnam $2.7B (#1).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28625" y="700088"/>
            <a:ext cx="3857625" cy="53181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ct val="96000"/>
              </a:lnSpc>
              <a:buNone/>
            </a:pPr>
            <a:r>
              <a:rPr lang="en-US" b="1" dirty="0">
                <a:solidFill>
                  <a:srgbClr val="1A1A1A"/>
                </a:solidFill>
                <a:latin typeface="Inter ExtraBold" pitchFamily="34" charset="0"/>
                <a:ea typeface="Inter ExtraBold" pitchFamily="34" charset="-122"/>
                <a:cs typeface="Inter ExtraBold" pitchFamily="34" charset="-120"/>
              </a:rPr>
              <a:t>Testing Trade Diversion Theory Requires Clear Temporal Boundaries</a:t>
            </a:r>
            <a:endParaRPr lang="en-US" dirty="0"/>
          </a:p>
        </p:txBody>
      </p:sp>
      <p:sp>
        <p:nvSpPr>
          <p:cNvPr id="4" name="Text 1"/>
          <p:cNvSpPr/>
          <p:nvPr/>
        </p:nvSpPr>
        <p:spPr>
          <a:xfrm>
            <a:off x="528996" y="1531856"/>
            <a:ext cx="3857625" cy="1081578"/>
          </a:xfrm>
          <a:prstGeom prst="rect">
            <a:avLst/>
          </a:prstGeom>
          <a:noFill/>
          <a:ln/>
        </p:spPr>
        <p:txBody>
          <a:bodyPr wrap="square" lIns="212598" tIns="0" rIns="0" bIns="0" rtlCol="0" anchor="t">
            <a:spAutoFit/>
          </a:bodyPr>
          <a:lstStyle/>
          <a:p>
            <a:pPr marL="0" indent="0" algn="l">
              <a:lnSpc>
                <a:spcPct val="128000"/>
              </a:lnSpc>
              <a:buNone/>
            </a:pP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Inter Light" pitchFamily="34" charset="0"/>
                <a:ea typeface="Inter Light" pitchFamily="34" charset="-122"/>
                <a:cs typeface="Inter Light" pitchFamily="34" charset="-120"/>
              </a:rPr>
              <a:t>Jacob Viner's trade diversion theory: Discriminatory tariffs shift sourcing from efficient producers (China) to less efficient but tariff-exempt producers (Bangladesh, Vietnam).</a:t>
            </a:r>
            <a:endParaRPr lang="en-US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Text 2"/>
          <p:cNvSpPr/>
          <p:nvPr/>
        </p:nvSpPr>
        <p:spPr>
          <a:xfrm>
            <a:off x="538782" y="2815409"/>
            <a:ext cx="3857625" cy="530017"/>
          </a:xfrm>
          <a:prstGeom prst="rect">
            <a:avLst/>
          </a:prstGeom>
          <a:noFill/>
          <a:ln/>
        </p:spPr>
        <p:txBody>
          <a:bodyPr wrap="square" lIns="212598" tIns="0" rIns="0" bIns="0" rtlCol="0" anchor="t">
            <a:spAutoFit/>
          </a:bodyPr>
          <a:lstStyle/>
          <a:p>
            <a:pPr marL="0" indent="0" algn="l">
              <a:lnSpc>
                <a:spcPct val="128000"/>
              </a:lnSpc>
              <a:buNone/>
            </a:pP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Inter Light" pitchFamily="34" charset="0"/>
                <a:ea typeface="Inter Light" pitchFamily="34" charset="-122"/>
                <a:cs typeface="Inter Light" pitchFamily="34" charset="-120"/>
              </a:rPr>
              <a:t>Empirical test requires isolating the tariff shock from pre-existing trends.</a:t>
            </a:r>
            <a:endParaRPr lang="en-US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Text 3"/>
          <p:cNvSpPr/>
          <p:nvPr/>
        </p:nvSpPr>
        <p:spPr>
          <a:xfrm>
            <a:off x="545267" y="3534433"/>
            <a:ext cx="3857625" cy="530017"/>
          </a:xfrm>
          <a:prstGeom prst="rect">
            <a:avLst/>
          </a:prstGeom>
          <a:noFill/>
          <a:ln/>
        </p:spPr>
        <p:txBody>
          <a:bodyPr wrap="square" lIns="212598" tIns="0" rIns="0" bIns="0" rtlCol="0" anchor="t">
            <a:spAutoFit/>
          </a:bodyPr>
          <a:lstStyle/>
          <a:p>
            <a:pPr marL="0" indent="0" algn="l">
              <a:lnSpc>
                <a:spcPct val="128000"/>
              </a:lnSpc>
              <a:buNone/>
            </a:pP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Inter Light" pitchFamily="34" charset="0"/>
                <a:ea typeface="Inter Light" pitchFamily="34" charset="-122"/>
                <a:cs typeface="Inter Light" pitchFamily="34" charset="-120"/>
              </a:rPr>
              <a:t>Without temporal disaggregation, causal attribution is methodologically flawed.</a:t>
            </a:r>
            <a:endParaRPr lang="en-US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Text 4"/>
          <p:cNvSpPr/>
          <p:nvPr/>
        </p:nvSpPr>
        <p:spPr>
          <a:xfrm>
            <a:off x="564722" y="4226109"/>
            <a:ext cx="3857625" cy="805798"/>
          </a:xfrm>
          <a:prstGeom prst="rect">
            <a:avLst/>
          </a:prstGeom>
          <a:noFill/>
          <a:ln/>
        </p:spPr>
        <p:txBody>
          <a:bodyPr wrap="square" lIns="212598" tIns="0" rIns="0" bIns="0" rtlCol="0" anchor="t">
            <a:spAutoFit/>
          </a:bodyPr>
          <a:lstStyle/>
          <a:p>
            <a:pPr marL="0" indent="0" algn="l">
              <a:lnSpc>
                <a:spcPct val="128000"/>
              </a:lnSpc>
              <a:buNone/>
            </a:pP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Inter Light" pitchFamily="34" charset="0"/>
                <a:ea typeface="Inter Light" pitchFamily="34" charset="-122"/>
                <a:cs typeface="Inter Light" pitchFamily="34" charset="-120"/>
              </a:rPr>
              <a:t>We must divide the analysis into three distinct periods to accurately assess the impact of U.S. tariffs on Chinese apparel.</a:t>
            </a:r>
            <a:endParaRPr lang="en-US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Shape 5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F8F9F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9" name="Shape 6"/>
          <p:cNvSpPr/>
          <p:nvPr/>
        </p:nvSpPr>
        <p:spPr>
          <a:xfrm>
            <a:off x="4572000" y="0"/>
            <a:ext cx="7144" cy="5143500"/>
          </a:xfrm>
          <a:prstGeom prst="rect">
            <a:avLst/>
          </a:prstGeom>
          <a:solidFill>
            <a:srgbClr val="E0E0E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0" name="Text 7"/>
          <p:cNvSpPr/>
          <p:nvPr/>
        </p:nvSpPr>
        <p:spPr>
          <a:xfrm>
            <a:off x="428625" y="1653124"/>
            <a:ext cx="51792" cy="13712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ct val="128000"/>
              </a:lnSpc>
              <a:buNone/>
            </a:pPr>
            <a:r>
              <a:rPr lang="en-US" sz="600" dirty="0">
                <a:solidFill>
                  <a:srgbClr val="F39C12"/>
                </a:solidFill>
                <a:latin typeface="Inter Light" pitchFamily="34" charset="0"/>
                <a:ea typeface="Inter Light" pitchFamily="34" charset="-122"/>
                <a:cs typeface="Inter Light" pitchFamily="34" charset="-120"/>
              </a:rPr>
              <a:t>■</a:t>
            </a:r>
            <a:endParaRPr lang="en-US" sz="600" dirty="0"/>
          </a:p>
        </p:txBody>
      </p:sp>
      <p:sp>
        <p:nvSpPr>
          <p:cNvPr id="11" name="Text 8"/>
          <p:cNvSpPr/>
          <p:nvPr/>
        </p:nvSpPr>
        <p:spPr>
          <a:xfrm>
            <a:off x="428625" y="2892526"/>
            <a:ext cx="51792" cy="13712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ct val="128000"/>
              </a:lnSpc>
              <a:buNone/>
            </a:pPr>
            <a:r>
              <a:rPr lang="en-US" sz="600" dirty="0">
                <a:solidFill>
                  <a:srgbClr val="F39C12"/>
                </a:solidFill>
                <a:latin typeface="Inter Light" pitchFamily="34" charset="0"/>
                <a:ea typeface="Inter Light" pitchFamily="34" charset="-122"/>
                <a:cs typeface="Inter Light" pitchFamily="34" charset="-120"/>
              </a:rPr>
              <a:t>■</a:t>
            </a:r>
            <a:endParaRPr lang="en-US" sz="600" dirty="0"/>
          </a:p>
        </p:txBody>
      </p:sp>
      <p:sp>
        <p:nvSpPr>
          <p:cNvPr id="12" name="Text 9"/>
          <p:cNvSpPr/>
          <p:nvPr/>
        </p:nvSpPr>
        <p:spPr>
          <a:xfrm>
            <a:off x="428625" y="3611849"/>
            <a:ext cx="51792" cy="13712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ct val="128000"/>
              </a:lnSpc>
              <a:buNone/>
            </a:pPr>
            <a:r>
              <a:rPr lang="en-US" sz="600" dirty="0">
                <a:solidFill>
                  <a:srgbClr val="F39C12"/>
                </a:solidFill>
                <a:latin typeface="Inter Light" pitchFamily="34" charset="0"/>
                <a:ea typeface="Inter Light" pitchFamily="34" charset="-122"/>
                <a:cs typeface="Inter Light" pitchFamily="34" charset="-120"/>
              </a:rPr>
              <a:t>■</a:t>
            </a:r>
            <a:endParaRPr lang="en-US" sz="600" dirty="0"/>
          </a:p>
        </p:txBody>
      </p:sp>
      <p:sp>
        <p:nvSpPr>
          <p:cNvPr id="13" name="Text 10"/>
          <p:cNvSpPr/>
          <p:nvPr/>
        </p:nvSpPr>
        <p:spPr>
          <a:xfrm>
            <a:off x="429743" y="4306285"/>
            <a:ext cx="51792" cy="13712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ct val="128000"/>
              </a:lnSpc>
              <a:buNone/>
            </a:pPr>
            <a:r>
              <a:rPr lang="en-US" sz="600" dirty="0">
                <a:solidFill>
                  <a:srgbClr val="F39C12"/>
                </a:solidFill>
                <a:latin typeface="Inter Light" pitchFamily="34" charset="0"/>
                <a:ea typeface="Inter Light" pitchFamily="34" charset="-122"/>
                <a:cs typeface="Inter Light" pitchFamily="34" charset="-120"/>
              </a:rPr>
              <a:t>■</a:t>
            </a:r>
            <a:endParaRPr lang="en-US" sz="600" dirty="0"/>
          </a:p>
        </p:txBody>
      </p:sp>
      <p:sp>
        <p:nvSpPr>
          <p:cNvPr id="14" name="Shape 11"/>
          <p:cNvSpPr/>
          <p:nvPr/>
        </p:nvSpPr>
        <p:spPr>
          <a:xfrm>
            <a:off x="5313164" y="532209"/>
            <a:ext cx="3357563" cy="1228299"/>
          </a:xfrm>
          <a:prstGeom prst="rect">
            <a:avLst/>
          </a:prstGeom>
          <a:solidFill>
            <a:srgbClr val="FFFFFF"/>
          </a:solidFill>
          <a:ln w="9144">
            <a:solidFill>
              <a:srgbClr val="E0E0E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 12"/>
          <p:cNvSpPr/>
          <p:nvPr/>
        </p:nvSpPr>
        <p:spPr>
          <a:xfrm>
            <a:off x="5500688" y="637980"/>
            <a:ext cx="3071813" cy="13849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en-US" sz="900" b="1" dirty="0">
                <a:solidFill>
                  <a:schemeClr val="tx2">
                    <a:lumMod val="50000"/>
                  </a:schemeClr>
                </a:solidFill>
                <a:latin typeface="Inter ExtraBold" pitchFamily="34" charset="0"/>
                <a:ea typeface="Inter ExtraBold" pitchFamily="34" charset="-122"/>
                <a:cs typeface="Inter ExtraBold" pitchFamily="34" charset="-120"/>
              </a:rPr>
              <a:t>Jan-July 2025</a:t>
            </a:r>
            <a:endParaRPr lang="en-US" sz="9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6" name="Text 13"/>
          <p:cNvSpPr/>
          <p:nvPr/>
        </p:nvSpPr>
        <p:spPr>
          <a:xfrm>
            <a:off x="5500687" y="827629"/>
            <a:ext cx="3071813" cy="16158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en-US" sz="1050" b="1" dirty="0">
                <a:solidFill>
                  <a:srgbClr val="1A1A1A"/>
                </a:solidFill>
                <a:latin typeface="Inter ExtraBold" pitchFamily="34" charset="0"/>
                <a:ea typeface="Inter ExtraBold" pitchFamily="34" charset="-122"/>
                <a:cs typeface="Inter ExtraBold" pitchFamily="34" charset="-120"/>
              </a:rPr>
              <a:t>1. Pre-Tariff Baseline</a:t>
            </a:r>
            <a:endParaRPr lang="en-US" sz="1050" dirty="0"/>
          </a:p>
        </p:txBody>
      </p:sp>
      <p:sp>
        <p:nvSpPr>
          <p:cNvPr id="17" name="Text 14"/>
          <p:cNvSpPr/>
          <p:nvPr/>
        </p:nvSpPr>
        <p:spPr>
          <a:xfrm>
            <a:off x="5500688" y="1030208"/>
            <a:ext cx="3071813" cy="6500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Inter Light" pitchFamily="34" charset="0"/>
                <a:ea typeface="Inter Light" pitchFamily="34" charset="-122"/>
                <a:cs typeface="Inter Light" pitchFamily="34" charset="-120"/>
              </a:rPr>
              <a:t>Before finalization of reciprocal U.S.-Bangladesh tariff regime and escalation of U.S. tariffs on Chinese apparel.</a:t>
            </a:r>
            <a:endParaRPr lang="en-US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8" name="Shape 15"/>
          <p:cNvSpPr/>
          <p:nvPr/>
        </p:nvSpPr>
        <p:spPr>
          <a:xfrm>
            <a:off x="5063490" y="635793"/>
            <a:ext cx="142875" cy="142875"/>
          </a:xfrm>
          <a:prstGeom prst="ellipse">
            <a:avLst/>
          </a:prstGeom>
          <a:solidFill>
            <a:srgbClr val="FFFFFF"/>
          </a:solidFill>
          <a:ln w="27432">
            <a:solidFill>
              <a:srgbClr val="2ECC71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741471B-4384-C315-3099-81CD7348C29D}"/>
              </a:ext>
            </a:extLst>
          </p:cNvPr>
          <p:cNvGrpSpPr/>
          <p:nvPr/>
        </p:nvGrpSpPr>
        <p:grpSpPr>
          <a:xfrm>
            <a:off x="5357813" y="2114144"/>
            <a:ext cx="3357563" cy="1030774"/>
            <a:chOff x="5357811" y="1906619"/>
            <a:chExt cx="3357563" cy="1030774"/>
          </a:xfrm>
        </p:grpSpPr>
        <p:sp>
          <p:nvSpPr>
            <p:cNvPr id="19" name="Shape 16"/>
            <p:cNvSpPr/>
            <p:nvPr/>
          </p:nvSpPr>
          <p:spPr>
            <a:xfrm>
              <a:off x="5357811" y="1906619"/>
              <a:ext cx="3357563" cy="1030774"/>
            </a:xfrm>
            <a:prstGeom prst="rect">
              <a:avLst/>
            </a:prstGeom>
            <a:solidFill>
              <a:srgbClr val="FFFFFF"/>
            </a:solidFill>
            <a:ln w="9144">
              <a:solidFill>
                <a:srgbClr val="E0E0E0"/>
              </a:solidFill>
              <a:prstDash val="soli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 17"/>
            <p:cNvSpPr/>
            <p:nvPr/>
          </p:nvSpPr>
          <p:spPr>
            <a:xfrm>
              <a:off x="5500688" y="1949425"/>
              <a:ext cx="3071813" cy="138499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>
              <a:spAutoFit/>
            </a:bodyPr>
            <a:lstStyle/>
            <a:p>
              <a:pPr marL="0" indent="0" algn="l">
                <a:buNone/>
              </a:pPr>
              <a:r>
                <a:rPr lang="en-US" sz="900" b="1" dirty="0">
                  <a:solidFill>
                    <a:schemeClr val="tx2">
                      <a:lumMod val="50000"/>
                    </a:schemeClr>
                  </a:solidFill>
                  <a:latin typeface="Inter ExtraBold" pitchFamily="34" charset="0"/>
                  <a:ea typeface="Inter ExtraBold" pitchFamily="34" charset="-122"/>
                  <a:cs typeface="Inter ExtraBold" pitchFamily="34" charset="-120"/>
                </a:rPr>
                <a:t>Aug-Dec 2025</a:t>
              </a:r>
              <a:endParaRPr lang="en-US" sz="9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21" name="Text 18"/>
            <p:cNvSpPr/>
            <p:nvPr/>
          </p:nvSpPr>
          <p:spPr>
            <a:xfrm>
              <a:off x="5500688" y="2169497"/>
              <a:ext cx="3071813" cy="161583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>
              <a:spAutoFit/>
            </a:bodyPr>
            <a:lstStyle/>
            <a:p>
              <a:pPr marL="0" indent="0" algn="l">
                <a:buNone/>
              </a:pPr>
              <a:r>
                <a:rPr lang="en-US" sz="1050" b="1" dirty="0">
                  <a:solidFill>
                    <a:srgbClr val="1A1A1A"/>
                  </a:solidFill>
                  <a:latin typeface="Inter ExtraBold" pitchFamily="34" charset="0"/>
                  <a:ea typeface="Inter ExtraBold" pitchFamily="34" charset="-122"/>
                  <a:cs typeface="Inter ExtraBold" pitchFamily="34" charset="-120"/>
                </a:rPr>
                <a:t>2. Post-Tariff Transition</a:t>
              </a:r>
              <a:endParaRPr lang="en-US" sz="1050" dirty="0"/>
            </a:p>
          </p:txBody>
        </p:sp>
        <p:sp>
          <p:nvSpPr>
            <p:cNvPr id="22" name="Text 19"/>
            <p:cNvSpPr/>
            <p:nvPr/>
          </p:nvSpPr>
          <p:spPr>
            <a:xfrm>
              <a:off x="5500688" y="2393467"/>
              <a:ext cx="3071813" cy="428451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>
              <a:spAutoFit/>
            </a:bodyPr>
            <a:lstStyle/>
            <a:p>
              <a:pPr marL="0" indent="0" algn="l">
                <a:lnSpc>
                  <a:spcPct val="120000"/>
                </a:lnSpc>
                <a:buNone/>
              </a:pPr>
              <a:r>
                <a:rPr lang="en-US" sz="1200" dirty="0">
                  <a:solidFill>
                    <a:schemeClr val="tx2">
                      <a:lumMod val="50000"/>
                    </a:schemeClr>
                  </a:solidFill>
                  <a:latin typeface="Inter Light" pitchFamily="34" charset="0"/>
                  <a:ea typeface="Inter Light" pitchFamily="34" charset="-122"/>
                  <a:cs typeface="Inter Light" pitchFamily="34" charset="-120"/>
                </a:rPr>
                <a:t>Immediate aftermath of policy shock; buyers begin adjusting sourcing strategies.</a:t>
              </a:r>
              <a:endParaRPr lang="en-US" sz="12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23" name="Shape 20"/>
          <p:cNvSpPr/>
          <p:nvPr/>
        </p:nvSpPr>
        <p:spPr>
          <a:xfrm>
            <a:off x="5062512" y="2219784"/>
            <a:ext cx="142875" cy="142875"/>
          </a:xfrm>
          <a:prstGeom prst="ellipse">
            <a:avLst/>
          </a:prstGeom>
          <a:solidFill>
            <a:srgbClr val="FFFFFF"/>
          </a:solidFill>
          <a:ln w="27432">
            <a:solidFill>
              <a:srgbClr val="F39C1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4" name="Shape 21"/>
          <p:cNvSpPr/>
          <p:nvPr/>
        </p:nvSpPr>
        <p:spPr>
          <a:xfrm>
            <a:off x="5357813" y="3460254"/>
            <a:ext cx="3357563" cy="1151037"/>
          </a:xfrm>
          <a:prstGeom prst="rect">
            <a:avLst/>
          </a:prstGeom>
          <a:solidFill>
            <a:srgbClr val="FFFFFF"/>
          </a:solidFill>
          <a:ln w="9144">
            <a:solidFill>
              <a:srgbClr val="E0E0E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5" name="Text 22"/>
          <p:cNvSpPr/>
          <p:nvPr/>
        </p:nvSpPr>
        <p:spPr>
          <a:xfrm>
            <a:off x="5500688" y="3610273"/>
            <a:ext cx="3071813" cy="15388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en-US" sz="1000" b="1" dirty="0">
                <a:solidFill>
                  <a:schemeClr val="tx2">
                    <a:lumMod val="50000"/>
                  </a:schemeClr>
                </a:solidFill>
                <a:latin typeface="Inter ExtraBold" pitchFamily="34" charset="0"/>
                <a:ea typeface="Inter ExtraBold" pitchFamily="34" charset="-122"/>
                <a:cs typeface="Inter ExtraBold" pitchFamily="34" charset="-120"/>
              </a:rPr>
              <a:t>Jan-Feb 2026</a:t>
            </a:r>
            <a:endParaRPr lang="en-US" sz="1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6" name="Text 23"/>
          <p:cNvSpPr/>
          <p:nvPr/>
        </p:nvSpPr>
        <p:spPr>
          <a:xfrm>
            <a:off x="5500688" y="3825800"/>
            <a:ext cx="3071813" cy="16158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en-US" sz="1050" b="1" dirty="0">
                <a:solidFill>
                  <a:srgbClr val="1A1A1A"/>
                </a:solidFill>
                <a:latin typeface="Inter ExtraBold" pitchFamily="34" charset="0"/>
                <a:ea typeface="Inter ExtraBold" pitchFamily="34" charset="-122"/>
                <a:cs typeface="Inter ExtraBold" pitchFamily="34" charset="-120"/>
              </a:rPr>
              <a:t>3. OTEXA Data Period</a:t>
            </a:r>
            <a:endParaRPr lang="en-US" sz="1050" dirty="0"/>
          </a:p>
        </p:txBody>
      </p:sp>
      <p:sp>
        <p:nvSpPr>
          <p:cNvPr id="27" name="Text 24"/>
          <p:cNvSpPr/>
          <p:nvPr/>
        </p:nvSpPr>
        <p:spPr>
          <a:xfrm>
            <a:off x="5500688" y="4055929"/>
            <a:ext cx="3071813" cy="428451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Inter Light" pitchFamily="34" charset="0"/>
                <a:ea typeface="Inter Light" pitchFamily="34" charset="-122"/>
                <a:cs typeface="Inter Light" pitchFamily="34" charset="-120"/>
              </a:rPr>
              <a:t>Current snapshot reflecting goods ordered during the transition period.</a:t>
            </a:r>
            <a:endParaRPr lang="en-US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8" name="Shape 25"/>
          <p:cNvSpPr/>
          <p:nvPr/>
        </p:nvSpPr>
        <p:spPr>
          <a:xfrm>
            <a:off x="5072063" y="3626331"/>
            <a:ext cx="142875" cy="142875"/>
          </a:xfrm>
          <a:prstGeom prst="ellipse">
            <a:avLst/>
          </a:prstGeom>
          <a:solidFill>
            <a:srgbClr val="FFFFFF"/>
          </a:solidFill>
          <a:ln w="27432">
            <a:solidFill>
              <a:srgbClr val="E74C3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9" name="Shape 26"/>
          <p:cNvSpPr/>
          <p:nvPr/>
        </p:nvSpPr>
        <p:spPr>
          <a:xfrm>
            <a:off x="5112069" y="363166"/>
            <a:ext cx="45719" cy="4656306"/>
          </a:xfrm>
          <a:prstGeom prst="rect">
            <a:avLst/>
          </a:prstGeom>
          <a:solidFill>
            <a:srgbClr val="E0E0E0"/>
          </a:solidFill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/>
          <p:nvPr/>
        </p:nvSpPr>
        <p:spPr>
          <a:xfrm>
            <a:off x="119061" y="2306741"/>
            <a:ext cx="8859309" cy="430887"/>
          </a:xfrm>
          <a:prstGeom prst="rect">
            <a:avLst/>
          </a:prstGeom>
          <a:noFill/>
          <a:ln/>
        </p:spPr>
        <p:txBody>
          <a:bodyPr wrap="square" lIns="212598" tIns="0" rIns="0" bIns="0" rtlCol="0" anchor="t">
            <a:spAutoFit/>
          </a:bodyPr>
          <a:lstStyle/>
          <a:p>
            <a:pPr algn="ctr"/>
            <a:r>
              <a:rPr lang="en-US" sz="1400" b="1" dirty="0">
                <a:solidFill>
                  <a:schemeClr val="tx2">
                    <a:lumMod val="50000"/>
                  </a:schemeClr>
                </a:solidFill>
                <a:latin typeface="Inter ExtraBold"/>
                <a:ea typeface="Inter Light" pitchFamily="34" charset="-122"/>
                <a:cs typeface="Inter Light" pitchFamily="34" charset="-120"/>
              </a:rPr>
              <a:t>Goods arriving Jan-Feb 2026 were manufactured Oct-Dec 2025; sourcing decisions finalized Jun-Aug 2025. Pre-Tariff Period: Buyers anticipated risks; Bangladesh captured overflow based on existing low-cost capacity.</a:t>
            </a:r>
            <a:endParaRPr lang="en-US" sz="1400" b="1" dirty="0">
              <a:solidFill>
                <a:schemeClr val="tx2">
                  <a:lumMod val="50000"/>
                </a:schemeClr>
              </a:solidFill>
              <a:latin typeface="Inter ExtraBold"/>
            </a:endParaRPr>
          </a:p>
        </p:txBody>
      </p:sp>
      <p:sp>
        <p:nvSpPr>
          <p:cNvPr id="9" name="Text 6"/>
          <p:cNvSpPr/>
          <p:nvPr/>
        </p:nvSpPr>
        <p:spPr>
          <a:xfrm>
            <a:off x="284692" y="4476390"/>
            <a:ext cx="8859308" cy="5300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txBody>
          <a:bodyPr wrap="square" lIns="212598" tIns="0" rIns="0" bIns="0" rtlCol="0" anchor="t">
            <a:spAutoFit/>
          </a:bodyPr>
          <a:lstStyle/>
          <a:p>
            <a:pPr marL="0" indent="0" algn="ctr">
              <a:lnSpc>
                <a:spcPct val="128000"/>
              </a:lnSpc>
              <a:buNone/>
            </a:pPr>
            <a:r>
              <a:rPr lang="en-US" sz="1400" b="1" dirty="0">
                <a:solidFill>
                  <a:schemeClr val="tx2">
                    <a:lumMod val="50000"/>
                  </a:schemeClr>
                </a:solidFill>
                <a:latin typeface="Inter Light" pitchFamily="34" charset="0"/>
                <a:ea typeface="Inter Light" pitchFamily="34" charset="-122"/>
                <a:cs typeface="Inter Light" pitchFamily="34" charset="-120"/>
              </a:rPr>
              <a:t>Conclusion: Attributing Bangladesh's rise strictly to finalized tariffs is a temporal fallacy; current data reflects anticipatory shifts.</a:t>
            </a:r>
            <a:endParaRPr lang="en-US" sz="1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Text 5"/>
          <p:cNvSpPr/>
          <p:nvPr/>
        </p:nvSpPr>
        <p:spPr>
          <a:xfrm>
            <a:off x="2094440" y="2254961"/>
            <a:ext cx="6673852" cy="254237"/>
          </a:xfrm>
          <a:prstGeom prst="rect">
            <a:avLst/>
          </a:prstGeom>
          <a:noFill/>
          <a:ln/>
        </p:spPr>
        <p:txBody>
          <a:bodyPr wrap="square" lIns="212598" tIns="0" rIns="0" bIns="0" rtlCol="0" anchor="t">
            <a:spAutoFit/>
          </a:bodyPr>
          <a:lstStyle/>
          <a:p>
            <a:pPr marL="0" indent="0" algn="l">
              <a:lnSpc>
                <a:spcPct val="128000"/>
              </a:lnSpc>
              <a:buNone/>
            </a:pPr>
            <a:endParaRPr lang="en-US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" name="Picture 9" descr="slide4_char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" y="7448"/>
            <a:ext cx="8970433" cy="5030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258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70" y="-444"/>
            <a:ext cx="9037660" cy="5143500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5947454" y="1655711"/>
            <a:ext cx="2632344" cy="738664"/>
          </a:xfrm>
          <a:prstGeom prst="rect">
            <a:avLst/>
          </a:prstGeom>
          <a:noFill/>
          <a:ln/>
        </p:spPr>
        <p:txBody>
          <a:bodyPr wrap="square" lIns="212598" tIns="0" rIns="0" bIns="0" rtlCol="0" anchor="t">
            <a:spAutoFit/>
          </a:bodyPr>
          <a:lstStyle/>
          <a:p>
            <a:pPr marL="0" indent="0" algn="r">
              <a:buNone/>
            </a:pPr>
            <a:r>
              <a:rPr lang="en-US" sz="1200" b="1" dirty="0">
                <a:solidFill>
                  <a:srgbClr val="4A4A4A"/>
                </a:solidFill>
                <a:latin typeface="Inter ExtraBold"/>
                <a:ea typeface="Inter Light" pitchFamily="34" charset="-122"/>
                <a:cs typeface="Inter Light" pitchFamily="34" charset="-120"/>
              </a:rPr>
              <a:t>January-February 2026 data represents continuation of pre-existing trajectory, not sudden tariff-induced inflection point.</a:t>
            </a:r>
            <a:endParaRPr lang="en-US" sz="1200" b="1" dirty="0">
              <a:latin typeface="Inter ExtraBold"/>
            </a:endParaRPr>
          </a:p>
        </p:txBody>
      </p:sp>
      <p:sp>
        <p:nvSpPr>
          <p:cNvPr id="7" name="Text 4"/>
          <p:cNvSpPr/>
          <p:nvPr/>
        </p:nvSpPr>
        <p:spPr>
          <a:xfrm>
            <a:off x="6634264" y="2749126"/>
            <a:ext cx="1945534" cy="553998"/>
          </a:xfrm>
          <a:prstGeom prst="rect">
            <a:avLst/>
          </a:prstGeom>
          <a:noFill/>
          <a:ln/>
        </p:spPr>
        <p:txBody>
          <a:bodyPr wrap="square" lIns="212598" tIns="0" rIns="0" bIns="0" rtlCol="0" anchor="t">
            <a:spAutoFit/>
          </a:bodyPr>
          <a:lstStyle/>
          <a:p>
            <a:pPr marL="0" indent="0" algn="r">
              <a:buNone/>
            </a:pPr>
            <a:r>
              <a:rPr lang="en-US" sz="1200" b="1" dirty="0">
                <a:solidFill>
                  <a:srgbClr val="4A4A4A"/>
                </a:solidFill>
                <a:latin typeface="Inter ExtraBold"/>
                <a:ea typeface="Inter Light" pitchFamily="34" charset="-122"/>
                <a:cs typeface="Inter Light" pitchFamily="34" charset="-120"/>
              </a:rPr>
              <a:t>Tariffs acted as accelerant to existing trend, not primary catalyst.</a:t>
            </a:r>
            <a:endParaRPr lang="en-US" sz="1200" b="1" dirty="0">
              <a:latin typeface="Inter ExtraBold"/>
            </a:endParaRPr>
          </a:p>
        </p:txBody>
      </p:sp>
      <p:sp>
        <p:nvSpPr>
          <p:cNvPr id="3" name="Text 0"/>
          <p:cNvSpPr/>
          <p:nvPr/>
        </p:nvSpPr>
        <p:spPr>
          <a:xfrm>
            <a:off x="2312548" y="1296869"/>
            <a:ext cx="2009775" cy="35458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r">
              <a:lnSpc>
                <a:spcPct val="96000"/>
              </a:lnSpc>
              <a:buNone/>
            </a:pPr>
            <a:r>
              <a:rPr lang="en-US" sz="1200" b="1" dirty="0">
                <a:solidFill>
                  <a:srgbClr val="1A1A1A"/>
                </a:solidFill>
                <a:latin typeface="Inter ExtraBold" pitchFamily="34" charset="0"/>
                <a:ea typeface="Inter ExtraBold" pitchFamily="34" charset="-122"/>
                <a:cs typeface="Inter ExtraBold" pitchFamily="34" charset="-120"/>
              </a:rPr>
              <a:t>Bangladesh Was Already Growing Before the Tariff Shock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95013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7" name="Image 1" descr="preencoded.png"/>
          <p:cNvPicPr>
            <a:picLocks noChangeAspect="1"/>
          </p:cNvPicPr>
          <p:nvPr/>
        </p:nvPicPr>
        <p:blipFill>
          <a:blip r:embed="rId2"/>
          <a:srcRect t="1625" b="990"/>
          <a:stretch>
            <a:fillRect/>
          </a:stretch>
        </p:blipFill>
        <p:spPr>
          <a:xfrm>
            <a:off x="1143" y="0"/>
            <a:ext cx="9143980" cy="5142539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239263" y="2258036"/>
            <a:ext cx="2943225" cy="378565"/>
          </a:xfrm>
          <a:prstGeom prst="rect">
            <a:avLst/>
          </a:prstGeom>
          <a:solidFill>
            <a:srgbClr val="F6D0D1"/>
          </a:solidFill>
          <a:ln>
            <a:solidFill>
              <a:schemeClr val="tx1"/>
            </a:solidFill>
          </a:ln>
        </p:spPr>
        <p:txBody>
          <a:bodyPr wrap="square" lIns="212598" tIns="0" rIns="0" bIns="0" rtlCol="0" anchor="t">
            <a:spAutoFit/>
          </a:bodyPr>
          <a:lstStyle/>
          <a:p>
            <a:pPr marL="0" indent="0" algn="ctr">
              <a:lnSpc>
                <a:spcPct val="128000"/>
              </a:lnSpc>
              <a:buNone/>
            </a:pPr>
            <a:r>
              <a:rPr lang="en-US" sz="1000" b="1" dirty="0">
                <a:solidFill>
                  <a:srgbClr val="4A4A4A"/>
                </a:solidFill>
                <a:latin typeface="Inter ExtraBold"/>
                <a:ea typeface="Inter Light" pitchFamily="34" charset="-122"/>
                <a:cs typeface="Inter Light" pitchFamily="34" charset="-120"/>
              </a:rPr>
              <a:t>Steady Decline: 40% (2010) → 20% (2024) → 12% (2026) (Approx Value)</a:t>
            </a:r>
            <a:endParaRPr lang="en-US" sz="1000" b="1" dirty="0">
              <a:latin typeface="Inter ExtraBold"/>
            </a:endParaRPr>
          </a:p>
        </p:txBody>
      </p:sp>
      <p:sp>
        <p:nvSpPr>
          <p:cNvPr id="6" name="Text 3"/>
          <p:cNvSpPr/>
          <p:nvPr/>
        </p:nvSpPr>
        <p:spPr>
          <a:xfrm>
            <a:off x="5970398" y="4043980"/>
            <a:ext cx="1970467" cy="307777"/>
          </a:xfrm>
          <a:prstGeom prst="rect">
            <a:avLst/>
          </a:prstGeom>
          <a:solidFill>
            <a:srgbClr val="F6D0D1"/>
          </a:solidFill>
          <a:ln>
            <a:solidFill>
              <a:schemeClr val="tx1"/>
            </a:solidFill>
          </a:ln>
        </p:spPr>
        <p:txBody>
          <a:bodyPr wrap="square" lIns="212598" tIns="0" rIns="0" bIns="0" rtlCol="0" anchor="t">
            <a:spAutoFit/>
          </a:bodyPr>
          <a:lstStyle/>
          <a:p>
            <a:pPr marL="0" indent="0">
              <a:buNone/>
            </a:pPr>
            <a:r>
              <a:rPr lang="en-US" sz="1000" b="1" dirty="0">
                <a:solidFill>
                  <a:srgbClr val="4A4A4A"/>
                </a:solidFill>
                <a:latin typeface="Inter ExtraBold"/>
                <a:ea typeface="Inter Light" pitchFamily="34" charset="-122"/>
                <a:cs typeface="Inter Light" pitchFamily="34" charset="-120"/>
              </a:rPr>
              <a:t>Tariffs accelerated an existing exodus from apparel assembly.</a:t>
            </a:r>
            <a:endParaRPr lang="en-US" sz="1000" b="1" dirty="0">
              <a:latin typeface="Inter ExtraBold"/>
            </a:endParaRPr>
          </a:p>
        </p:txBody>
      </p:sp>
      <p:sp>
        <p:nvSpPr>
          <p:cNvPr id="7" name="Text 4"/>
          <p:cNvSpPr/>
          <p:nvPr/>
        </p:nvSpPr>
        <p:spPr>
          <a:xfrm>
            <a:off x="4309783" y="1238065"/>
            <a:ext cx="4370293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lIns="212598" tIns="0" rIns="0" bIns="0" rtlCol="0" anchor="t">
            <a:spAutoFit/>
          </a:bodyPr>
          <a:lstStyle/>
          <a:p>
            <a:r>
              <a:rPr lang="en-US" sz="1400" b="1" dirty="0">
                <a:solidFill>
                  <a:srgbClr val="4A4A4A"/>
                </a:solidFill>
                <a:latin typeface="Inter ExtraBold"/>
                <a:ea typeface="Inter Light" pitchFamily="34" charset="-122"/>
                <a:cs typeface="Inter Light" pitchFamily="34" charset="-120"/>
              </a:rPr>
              <a:t>Dual Reality: China's 57.65% Export drop reflects both punitive tariffs and China’s strategic pivot. The decline is primarily structural, not solely tariff-driven.</a:t>
            </a:r>
            <a:endParaRPr lang="en-US" sz="1400" b="1" dirty="0">
              <a:latin typeface="Inter ExtraBold"/>
            </a:endParaRPr>
          </a:p>
        </p:txBody>
      </p:sp>
    </p:spTree>
    <p:extLst>
      <p:ext uri="{BB962C8B-B14F-4D97-AF65-F5344CB8AC3E}">
        <p14:creationId xmlns:p14="http://schemas.microsoft.com/office/powerpoint/2010/main" val="1172776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" name="Text 4"/>
          <p:cNvSpPr/>
          <p:nvPr/>
        </p:nvSpPr>
        <p:spPr>
          <a:xfrm>
            <a:off x="363572" y="2387084"/>
            <a:ext cx="1828394" cy="923330"/>
          </a:xfrm>
          <a:prstGeom prst="rect">
            <a:avLst/>
          </a:prstGeom>
          <a:solidFill>
            <a:srgbClr val="EF8176"/>
          </a:solidFill>
          <a:ln/>
        </p:spPr>
        <p:txBody>
          <a:bodyPr wrap="square" lIns="187071" tIns="0" rIns="0" bIns="0" rtlCol="0" anchor="t">
            <a:spAutoFit/>
          </a:bodyPr>
          <a:lstStyle/>
          <a:p>
            <a:pPr>
              <a:buSzPct val="100000"/>
            </a:pP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Inter ExtraBold"/>
                <a:ea typeface="Inter ExtraBold"/>
                <a:cs typeface="Inter ExtraBold" pitchFamily="34" charset="-120"/>
              </a:rPr>
              <a:t>WAGE PARADOX: </a:t>
            </a: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Inter Light"/>
                <a:ea typeface="Inter Light"/>
                <a:cs typeface="Inter Light" pitchFamily="34" charset="-120"/>
              </a:rPr>
              <a:t>Higher hourly wages but lower cost per unit due to much higher productivity</a:t>
            </a:r>
            <a:r>
              <a:rPr lang="en-US" sz="1400" dirty="0">
                <a:solidFill>
                  <a:srgbClr val="4A4A4A"/>
                </a:solidFill>
                <a:latin typeface="Inter Light"/>
                <a:ea typeface="Inter Light"/>
                <a:cs typeface="Inter Light" pitchFamily="34" charset="-120"/>
              </a:rPr>
              <a:t>.</a:t>
            </a:r>
            <a:endParaRPr lang="en-US" sz="1200" dirty="0">
              <a:latin typeface="Inter Light"/>
              <a:ea typeface="Inter Light"/>
            </a:endParaRPr>
          </a:p>
        </p:txBody>
      </p:sp>
      <p:sp>
        <p:nvSpPr>
          <p:cNvPr id="2" name="Text 5">
            <a:extLst>
              <a:ext uri="{FF2B5EF4-FFF2-40B4-BE49-F238E27FC236}">
                <a16:creationId xmlns:a16="http://schemas.microsoft.com/office/drawing/2014/main" id="{165C2872-F458-BC07-6D37-CAB9BF30447C}"/>
              </a:ext>
            </a:extLst>
          </p:cNvPr>
          <p:cNvSpPr/>
          <p:nvPr/>
        </p:nvSpPr>
        <p:spPr>
          <a:xfrm>
            <a:off x="4734128" y="2400220"/>
            <a:ext cx="1524000" cy="969881"/>
          </a:xfrm>
          <a:prstGeom prst="rect">
            <a:avLst/>
          </a:prstGeom>
          <a:solidFill>
            <a:srgbClr val="6CDB9A"/>
          </a:solidFill>
          <a:ln/>
        </p:spPr>
        <p:txBody>
          <a:bodyPr wrap="square" lIns="187071" tIns="0" rIns="0" bIns="0" rtlCol="0" anchor="t">
            <a:spAutoFit/>
          </a:bodyPr>
          <a:lstStyle/>
          <a:p>
            <a:pPr algn="l">
              <a:lnSpc>
                <a:spcPct val="116000"/>
              </a:lnSpc>
              <a:buSzPct val="100000"/>
            </a:pP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Inter ExtraBold"/>
                <a:ea typeface="Inter ExtraBold"/>
                <a:cs typeface="Inter ExtraBold" pitchFamily="34" charset="-120"/>
              </a:rPr>
              <a:t>AUTOMATION:</a:t>
            </a:r>
            <a:r>
              <a:rPr lang="en-US" sz="1100" dirty="0">
                <a:solidFill>
                  <a:schemeClr val="tx2">
                    <a:lumMod val="50000"/>
                  </a:schemeClr>
                </a:solidFill>
                <a:latin typeface="Inter ExtraBold"/>
                <a:ea typeface="Inter ExtraBold"/>
                <a:cs typeface="Inter Light" pitchFamily="34" charset="-120"/>
              </a:rPr>
              <a:t> </a:t>
            </a: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Inter Light" pitchFamily="34" charset="0"/>
                <a:ea typeface="Inter Light" pitchFamily="34" charset="-122"/>
                <a:cs typeface="Inter Light" pitchFamily="34" charset="-120"/>
              </a:rPr>
              <a:t>Industry 4.0 adoption vs. large share of obsolete machines elsewhere.</a:t>
            </a:r>
            <a:endParaRPr lang="en-US" sz="11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Text 6">
            <a:extLst>
              <a:ext uri="{FF2B5EF4-FFF2-40B4-BE49-F238E27FC236}">
                <a16:creationId xmlns:a16="http://schemas.microsoft.com/office/drawing/2014/main" id="{A6A9E416-6C3E-374E-26AC-4AE2D91DD137}"/>
              </a:ext>
            </a:extLst>
          </p:cNvPr>
          <p:cNvSpPr/>
          <p:nvPr/>
        </p:nvSpPr>
        <p:spPr>
          <a:xfrm>
            <a:off x="6441876" y="2555271"/>
            <a:ext cx="2421731" cy="577209"/>
          </a:xfrm>
          <a:prstGeom prst="rect">
            <a:avLst/>
          </a:prstGeom>
          <a:solidFill>
            <a:srgbClr val="70B6E5"/>
          </a:solidFill>
          <a:ln/>
        </p:spPr>
        <p:txBody>
          <a:bodyPr wrap="square" lIns="187071" tIns="0" rIns="0" bIns="0" rtlCol="0" anchor="t">
            <a:spAutoFit/>
          </a:bodyPr>
          <a:lstStyle/>
          <a:p>
            <a:pPr algn="l">
              <a:lnSpc>
                <a:spcPct val="116000"/>
              </a:lnSpc>
              <a:buSzPct val="100000"/>
            </a:pPr>
            <a:r>
              <a:rPr lang="en-US" sz="1400" b="1" dirty="0">
                <a:solidFill>
                  <a:srgbClr val="1A1A1A"/>
                </a:solidFill>
                <a:latin typeface="Inter ExtraBold" pitchFamily="34" charset="0"/>
                <a:ea typeface="Inter ExtraBold"/>
                <a:cs typeface="Inter ExtraBold" pitchFamily="34" charset="-120"/>
              </a:rPr>
              <a:t>Product mix:</a:t>
            </a:r>
            <a:r>
              <a:rPr lang="en-US" sz="1400" dirty="0">
                <a:solidFill>
                  <a:srgbClr val="4A4A4A"/>
                </a:solidFill>
                <a:latin typeface="Inter Light" pitchFamily="34" charset="0"/>
                <a:ea typeface="Inter ExtraBold"/>
                <a:cs typeface="Inter Light" pitchFamily="34" charset="-120"/>
              </a:rPr>
              <a:t> Focus on higher‑value MMF apparel vs. low‑margin basic cotton.</a:t>
            </a:r>
            <a:endParaRPr lang="en-US" sz="1100" dirty="0">
              <a:ea typeface="Inter ExtraBold"/>
            </a:endParaRPr>
          </a:p>
        </p:txBody>
      </p:sp>
      <p:pic>
        <p:nvPicPr>
          <p:cNvPr id="17" name="Picture 16" descr="slide7_char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23" y="0"/>
            <a:ext cx="9143980" cy="514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645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0" descr="preencoded.png">
            <a:extLst>
              <a:ext uri="{FF2B5EF4-FFF2-40B4-BE49-F238E27FC236}">
                <a16:creationId xmlns:a16="http://schemas.microsoft.com/office/drawing/2014/main" id="{A130CBF3-AAF9-09D3-4009-2F5726CE37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" name="Picture 1" descr="slide8_chart.png">
            <a:extLst>
              <a:ext uri="{FF2B5EF4-FFF2-40B4-BE49-F238E27FC236}">
                <a16:creationId xmlns:a16="http://schemas.microsoft.com/office/drawing/2014/main" id="{E342AB40-8416-0354-C530-6B280176A8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57" y="1007275"/>
            <a:ext cx="9100843" cy="4019493"/>
          </a:xfrm>
          <a:prstGeom prst="rect">
            <a:avLst/>
          </a:prstGeom>
        </p:spPr>
      </p:pic>
      <p:sp>
        <p:nvSpPr>
          <p:cNvPr id="3" name="Text 0">
            <a:extLst>
              <a:ext uri="{FF2B5EF4-FFF2-40B4-BE49-F238E27FC236}">
                <a16:creationId xmlns:a16="http://schemas.microsoft.com/office/drawing/2014/main" id="{4A39A28B-BE74-C7B4-FA7B-A6CED8125817}"/>
              </a:ext>
            </a:extLst>
          </p:cNvPr>
          <p:cNvSpPr/>
          <p:nvPr/>
        </p:nvSpPr>
        <p:spPr>
          <a:xfrm>
            <a:off x="447875" y="510476"/>
            <a:ext cx="7839476" cy="26590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ct val="96000"/>
              </a:lnSpc>
              <a:buNone/>
            </a:pPr>
            <a:r>
              <a:rPr lang="en-US" b="1" dirty="0">
                <a:solidFill>
                  <a:srgbClr val="1A1A1A"/>
                </a:solidFill>
                <a:latin typeface="Inter ExtraBold" pitchFamily="34" charset="0"/>
                <a:ea typeface="Inter ExtraBold" pitchFamily="34" charset="-122"/>
                <a:cs typeface="Inter ExtraBold" pitchFamily="34" charset="-120"/>
              </a:rPr>
              <a:t>Bangladesh Achieved #2 Position While Its Exports Declined 8.53% Year-on-Year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D73696-9832-43C9-2927-4889B8203BE3}"/>
              </a:ext>
            </a:extLst>
          </p:cNvPr>
          <p:cNvSpPr txBox="1"/>
          <p:nvPr/>
        </p:nvSpPr>
        <p:spPr>
          <a:xfrm>
            <a:off x="6305134" y="2633962"/>
            <a:ext cx="1485901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4A4A4A"/>
                </a:solidFill>
                <a:latin typeface="Inter Light" pitchFamily="34" charset="0"/>
                <a:ea typeface="Inter Light" pitchFamily="34" charset="-122"/>
                <a:cs typeface="Inter Light" pitchFamily="34" charset="-120"/>
              </a:rPr>
              <a:t>U.S. apparel imports contracted ~13.5% in the period.</a:t>
            </a:r>
            <a:endParaRPr lang="en-US" sz="12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D3F6B9-B650-9B65-8C53-610A71009C42}"/>
              </a:ext>
            </a:extLst>
          </p:cNvPr>
          <p:cNvSpPr txBox="1"/>
          <p:nvPr/>
        </p:nvSpPr>
        <p:spPr>
          <a:xfrm>
            <a:off x="676475" y="2403129"/>
            <a:ext cx="2710192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4A4A4A"/>
                </a:solidFill>
                <a:latin typeface="Inter Light" pitchFamily="34" charset="0"/>
                <a:ea typeface="Inter Light" pitchFamily="34" charset="-122"/>
                <a:cs typeface="Inter Light" pitchFamily="34" charset="-120"/>
              </a:rPr>
              <a:t>Reality: Bangladesh shrank slower than China — a relative, not absolute, gain.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716173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28625" y="571500"/>
            <a:ext cx="8286750" cy="26590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ct val="96000"/>
              </a:lnSpc>
              <a:buNone/>
            </a:pPr>
            <a:r>
              <a:rPr lang="en-US" b="1" dirty="0">
                <a:solidFill>
                  <a:srgbClr val="1A1A1A"/>
                </a:solidFill>
                <a:latin typeface="Inter ExtraBold" pitchFamily="34" charset="0"/>
                <a:ea typeface="Inter ExtraBold" pitchFamily="34" charset="-122"/>
                <a:cs typeface="Inter ExtraBold" pitchFamily="34" charset="-120"/>
              </a:rPr>
              <a:t>Bangladesh's Apparent Advantage Will Evaporate Without Structural Reforms</a:t>
            </a:r>
            <a:endParaRPr lang="en-US" dirty="0"/>
          </a:p>
        </p:txBody>
      </p:sp>
      <p:sp>
        <p:nvSpPr>
          <p:cNvPr id="4" name="Shape 1"/>
          <p:cNvSpPr/>
          <p:nvPr/>
        </p:nvSpPr>
        <p:spPr>
          <a:xfrm>
            <a:off x="428625" y="1291567"/>
            <a:ext cx="4014788" cy="3398965"/>
          </a:xfrm>
          <a:prstGeom prst="rect">
            <a:avLst/>
          </a:prstGeom>
          <a:solidFill>
            <a:srgbClr val="F8F9FA"/>
          </a:solidFill>
          <a:ln w="9144">
            <a:solidFill>
              <a:srgbClr val="E0E0E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571500" y="1434443"/>
            <a:ext cx="3729038" cy="264319"/>
          </a:xfrm>
          <a:prstGeom prst="rect">
            <a:avLst/>
          </a:prstGeom>
          <a:noFill/>
          <a:ln/>
        </p:spPr>
        <p:txBody>
          <a:bodyPr wrap="square" lIns="0" tIns="0" rIns="0" bIns="51054" rtlCol="0" anchor="t">
            <a:spAutoFit/>
          </a:bodyPr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1A1A1A"/>
                </a:solidFill>
                <a:latin typeface="Inter ExtraBold" pitchFamily="34" charset="0"/>
                <a:ea typeface="Inter ExtraBold" pitchFamily="34" charset="-122"/>
                <a:cs typeface="Inter ExtraBold" pitchFamily="34" charset="-120"/>
              </a:rPr>
              <a:t>Methodological Findings</a:t>
            </a:r>
            <a:endParaRPr lang="en-US" sz="1200" dirty="0"/>
          </a:p>
        </p:txBody>
      </p:sp>
      <p:sp>
        <p:nvSpPr>
          <p:cNvPr id="6" name="Text 3"/>
          <p:cNvSpPr/>
          <p:nvPr/>
        </p:nvSpPr>
        <p:spPr>
          <a:xfrm>
            <a:off x="571500" y="1784486"/>
            <a:ext cx="3729038" cy="369332"/>
          </a:xfrm>
          <a:prstGeom prst="rect">
            <a:avLst/>
          </a:prstGeom>
          <a:noFill/>
          <a:ln/>
        </p:spPr>
        <p:txBody>
          <a:bodyPr wrap="square" lIns="212598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en-US" sz="1200" dirty="0">
                <a:solidFill>
                  <a:srgbClr val="4A4A4A"/>
                </a:solidFill>
                <a:latin typeface="Inter Light" pitchFamily="34" charset="0"/>
                <a:ea typeface="Inter Light" pitchFamily="34" charset="-122"/>
                <a:cs typeface="Inter Light" pitchFamily="34" charset="-120"/>
              </a:rPr>
              <a:t>Temporal Fallacy: Jan-Feb 2026 OTEXA data reflects pre-tariff sourcing, not tariff reaction.</a:t>
            </a:r>
            <a:endParaRPr lang="en-US" sz="1050" dirty="0"/>
          </a:p>
        </p:txBody>
      </p:sp>
      <p:sp>
        <p:nvSpPr>
          <p:cNvPr id="7" name="Text 4"/>
          <p:cNvSpPr/>
          <p:nvPr/>
        </p:nvSpPr>
        <p:spPr>
          <a:xfrm>
            <a:off x="571500" y="2301822"/>
            <a:ext cx="3729038" cy="369332"/>
          </a:xfrm>
          <a:prstGeom prst="rect">
            <a:avLst/>
          </a:prstGeom>
          <a:noFill/>
          <a:ln/>
        </p:spPr>
        <p:txBody>
          <a:bodyPr wrap="square" lIns="212598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en-US" sz="1200" dirty="0">
                <a:solidFill>
                  <a:srgbClr val="4A4A4A"/>
                </a:solidFill>
                <a:latin typeface="Inter Light" pitchFamily="34" charset="0"/>
                <a:ea typeface="Inter Light" pitchFamily="34" charset="-122"/>
                <a:cs typeface="Inter Light" pitchFamily="34" charset="-120"/>
              </a:rPr>
              <a:t>Market Contraction: Bangladesh's rise to #2 is relative to a shrinking market (-13.47%).</a:t>
            </a:r>
            <a:endParaRPr lang="en-US" sz="1050" dirty="0"/>
          </a:p>
        </p:txBody>
      </p:sp>
      <p:sp>
        <p:nvSpPr>
          <p:cNvPr id="8" name="Text 5"/>
          <p:cNvSpPr/>
          <p:nvPr/>
        </p:nvSpPr>
        <p:spPr>
          <a:xfrm>
            <a:off x="571500" y="2773943"/>
            <a:ext cx="3729038" cy="369332"/>
          </a:xfrm>
          <a:prstGeom prst="rect">
            <a:avLst/>
          </a:prstGeom>
          <a:noFill/>
          <a:ln/>
        </p:spPr>
        <p:txBody>
          <a:bodyPr wrap="square" lIns="212598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en-US" sz="1200" dirty="0">
                <a:solidFill>
                  <a:srgbClr val="4A4A4A"/>
                </a:solidFill>
                <a:latin typeface="Inter Light" pitchFamily="34" charset="0"/>
                <a:ea typeface="Inter Light" pitchFamily="34" charset="-122"/>
                <a:cs typeface="Inter Light" pitchFamily="34" charset="-120"/>
              </a:rPr>
              <a:t>China's Pivot: China's decline is a decade-long structural shift, merely accelerated by tariffs.</a:t>
            </a:r>
            <a:endParaRPr lang="en-US" sz="1200" dirty="0"/>
          </a:p>
        </p:txBody>
      </p:sp>
      <p:sp>
        <p:nvSpPr>
          <p:cNvPr id="9" name="Text 6"/>
          <p:cNvSpPr/>
          <p:nvPr/>
        </p:nvSpPr>
        <p:spPr>
          <a:xfrm>
            <a:off x="571500" y="3278842"/>
            <a:ext cx="3729038" cy="369332"/>
          </a:xfrm>
          <a:prstGeom prst="rect">
            <a:avLst/>
          </a:prstGeom>
          <a:noFill/>
          <a:ln/>
        </p:spPr>
        <p:txBody>
          <a:bodyPr wrap="square" lIns="212598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en-US" sz="1200" dirty="0">
                <a:solidFill>
                  <a:srgbClr val="4A4A4A"/>
                </a:solidFill>
                <a:latin typeface="Inter Light" pitchFamily="34" charset="0"/>
                <a:ea typeface="Inter Light" pitchFamily="34" charset="-122"/>
                <a:cs typeface="Inter Light" pitchFamily="34" charset="-120"/>
              </a:rPr>
              <a:t>Vietnam's Immunity: Vietnam outperforms due to structural superiority (efficiency, MMF, FTAs).</a:t>
            </a:r>
            <a:endParaRPr lang="en-US" sz="1050" dirty="0"/>
          </a:p>
        </p:txBody>
      </p:sp>
      <p:sp>
        <p:nvSpPr>
          <p:cNvPr id="10" name="Shape 7"/>
          <p:cNvSpPr/>
          <p:nvPr/>
        </p:nvSpPr>
        <p:spPr>
          <a:xfrm>
            <a:off x="480417" y="3730292"/>
            <a:ext cx="3908525" cy="828247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Shape 8"/>
          <p:cNvSpPr/>
          <p:nvPr/>
        </p:nvSpPr>
        <p:spPr>
          <a:xfrm>
            <a:off x="571500" y="3933497"/>
            <a:ext cx="28575" cy="446484"/>
          </a:xfrm>
          <a:prstGeom prst="rect">
            <a:avLst/>
          </a:prstGeom>
          <a:solidFill>
            <a:srgbClr val="1A1A1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2" name="Text 9"/>
          <p:cNvSpPr/>
          <p:nvPr/>
        </p:nvSpPr>
        <p:spPr>
          <a:xfrm>
            <a:off x="571500" y="3730293"/>
            <a:ext cx="3729038" cy="852541"/>
          </a:xfrm>
          <a:prstGeom prst="rect">
            <a:avLst/>
          </a:prstGeom>
          <a:noFill/>
          <a:ln/>
        </p:spPr>
        <p:txBody>
          <a:bodyPr wrap="square" lIns="102108" tIns="102108" rIns="102108" bIns="102108" rtlCol="0" anchor="t">
            <a:spAutoFit/>
          </a:bodyPr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1A1A1A"/>
                </a:solidFill>
                <a:latin typeface="Inter ExtraBold" pitchFamily="34" charset="0"/>
                <a:ea typeface="Inter ExtraBold" pitchFamily="34" charset="-122"/>
                <a:cs typeface="Inter ExtraBold" pitchFamily="34" charset="-120"/>
              </a:rPr>
              <a:t>Conclusion: Trade diversion theory is partially validated, but Bangladesh's position is a temporary "false dawn."</a:t>
            </a:r>
            <a:endParaRPr lang="en-US" sz="1100" dirty="0"/>
          </a:p>
        </p:txBody>
      </p:sp>
      <p:sp>
        <p:nvSpPr>
          <p:cNvPr id="13" name="Shape 10"/>
          <p:cNvSpPr/>
          <p:nvPr/>
        </p:nvSpPr>
        <p:spPr>
          <a:xfrm>
            <a:off x="4700588" y="1291568"/>
            <a:ext cx="4014788" cy="3398964"/>
          </a:xfrm>
          <a:prstGeom prst="rect">
            <a:avLst/>
          </a:prstGeom>
          <a:solidFill>
            <a:srgbClr val="F8F9FA"/>
          </a:solidFill>
          <a:ln w="9144">
            <a:solidFill>
              <a:srgbClr val="E0E0E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11"/>
          <p:cNvSpPr/>
          <p:nvPr/>
        </p:nvSpPr>
        <p:spPr>
          <a:xfrm>
            <a:off x="571500" y="1826819"/>
            <a:ext cx="51792" cy="13712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ct val="128000"/>
              </a:lnSpc>
              <a:buNone/>
            </a:pPr>
            <a:r>
              <a:rPr lang="en-US" sz="600" dirty="0">
                <a:solidFill>
                  <a:srgbClr val="F39C12"/>
                </a:solidFill>
                <a:latin typeface="Inter Light" pitchFamily="34" charset="0"/>
                <a:ea typeface="Inter Light" pitchFamily="34" charset="-122"/>
                <a:cs typeface="Inter Light" pitchFamily="34" charset="-120"/>
              </a:rPr>
              <a:t>■</a:t>
            </a:r>
            <a:endParaRPr lang="en-US" sz="600" dirty="0"/>
          </a:p>
        </p:txBody>
      </p:sp>
      <p:sp>
        <p:nvSpPr>
          <p:cNvPr id="15" name="Text 12"/>
          <p:cNvSpPr/>
          <p:nvPr/>
        </p:nvSpPr>
        <p:spPr>
          <a:xfrm>
            <a:off x="571500" y="2340185"/>
            <a:ext cx="51792" cy="13712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ct val="128000"/>
              </a:lnSpc>
              <a:buNone/>
            </a:pPr>
            <a:r>
              <a:rPr lang="en-US" sz="600" dirty="0">
                <a:solidFill>
                  <a:srgbClr val="F39C12"/>
                </a:solidFill>
                <a:latin typeface="Inter Light" pitchFamily="34" charset="0"/>
                <a:ea typeface="Inter Light" pitchFamily="34" charset="-122"/>
                <a:cs typeface="Inter Light" pitchFamily="34" charset="-120"/>
              </a:rPr>
              <a:t>■</a:t>
            </a:r>
            <a:endParaRPr lang="en-US" sz="600" dirty="0"/>
          </a:p>
        </p:txBody>
      </p:sp>
      <p:sp>
        <p:nvSpPr>
          <p:cNvPr id="16" name="Text 13"/>
          <p:cNvSpPr/>
          <p:nvPr/>
        </p:nvSpPr>
        <p:spPr>
          <a:xfrm>
            <a:off x="571500" y="2816277"/>
            <a:ext cx="51792" cy="13712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ct val="128000"/>
              </a:lnSpc>
              <a:buNone/>
            </a:pPr>
            <a:r>
              <a:rPr lang="en-US" sz="600" dirty="0">
                <a:solidFill>
                  <a:srgbClr val="F39C12"/>
                </a:solidFill>
                <a:latin typeface="Inter Light" pitchFamily="34" charset="0"/>
                <a:ea typeface="Inter Light" pitchFamily="34" charset="-122"/>
                <a:cs typeface="Inter Light" pitchFamily="34" charset="-120"/>
              </a:rPr>
              <a:t>■</a:t>
            </a:r>
            <a:endParaRPr lang="en-US" sz="600" dirty="0"/>
          </a:p>
        </p:txBody>
      </p:sp>
      <p:sp>
        <p:nvSpPr>
          <p:cNvPr id="17" name="Text 14"/>
          <p:cNvSpPr/>
          <p:nvPr/>
        </p:nvSpPr>
        <p:spPr>
          <a:xfrm>
            <a:off x="571500" y="3278842"/>
            <a:ext cx="51792" cy="13712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ct val="128000"/>
              </a:lnSpc>
              <a:buNone/>
            </a:pPr>
            <a:r>
              <a:rPr lang="en-US" sz="600" dirty="0">
                <a:solidFill>
                  <a:srgbClr val="F39C12"/>
                </a:solidFill>
                <a:latin typeface="Inter Light" pitchFamily="34" charset="0"/>
                <a:ea typeface="Inter Light" pitchFamily="34" charset="-122"/>
                <a:cs typeface="Inter Light" pitchFamily="34" charset="-120"/>
              </a:rPr>
              <a:t>■</a:t>
            </a:r>
            <a:endParaRPr lang="en-US" sz="600" dirty="0"/>
          </a:p>
        </p:txBody>
      </p:sp>
      <p:sp>
        <p:nvSpPr>
          <p:cNvPr id="18" name="Text 15"/>
          <p:cNvSpPr/>
          <p:nvPr/>
        </p:nvSpPr>
        <p:spPr>
          <a:xfrm>
            <a:off x="4843463" y="1434443"/>
            <a:ext cx="3729038" cy="264319"/>
          </a:xfrm>
          <a:prstGeom prst="rect">
            <a:avLst/>
          </a:prstGeom>
          <a:noFill/>
          <a:ln/>
        </p:spPr>
        <p:txBody>
          <a:bodyPr wrap="square" lIns="0" tIns="0" rIns="0" bIns="51054" rtlCol="0" anchor="t">
            <a:spAutoFit/>
          </a:bodyPr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1A1A1A"/>
                </a:solidFill>
                <a:latin typeface="Inter ExtraBold" pitchFamily="34" charset="0"/>
                <a:ea typeface="Inter ExtraBold" pitchFamily="34" charset="-122"/>
                <a:cs typeface="Inter ExtraBold" pitchFamily="34" charset="-120"/>
              </a:rPr>
              <a:t>Strategic Imperatives</a:t>
            </a:r>
            <a:endParaRPr lang="en-US" sz="1200" dirty="0"/>
          </a:p>
        </p:txBody>
      </p:sp>
      <p:sp>
        <p:nvSpPr>
          <p:cNvPr id="19" name="Text 16"/>
          <p:cNvSpPr/>
          <p:nvPr/>
        </p:nvSpPr>
        <p:spPr>
          <a:xfrm>
            <a:off x="4843463" y="1784486"/>
            <a:ext cx="3729038" cy="369332"/>
          </a:xfrm>
          <a:prstGeom prst="rect">
            <a:avLst/>
          </a:prstGeom>
          <a:noFill/>
          <a:ln/>
        </p:spPr>
        <p:txBody>
          <a:bodyPr wrap="square" lIns="212598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en-US" sz="1200" dirty="0">
                <a:solidFill>
                  <a:srgbClr val="4A4A4A"/>
                </a:solidFill>
                <a:latin typeface="Inter Light" pitchFamily="34" charset="0"/>
                <a:ea typeface="Inter Light" pitchFamily="34" charset="-122"/>
                <a:cs typeface="Inter Light" pitchFamily="34" charset="-120"/>
              </a:rPr>
              <a:t>MMF Backward Linkage: Establish innovation funds for domestic synthetic fiber production.</a:t>
            </a:r>
            <a:endParaRPr lang="en-US" sz="1050" dirty="0"/>
          </a:p>
        </p:txBody>
      </p:sp>
      <p:sp>
        <p:nvSpPr>
          <p:cNvPr id="20" name="Text 17"/>
          <p:cNvSpPr/>
          <p:nvPr/>
        </p:nvSpPr>
        <p:spPr>
          <a:xfrm>
            <a:off x="4843463" y="2221650"/>
            <a:ext cx="3729038" cy="369332"/>
          </a:xfrm>
          <a:prstGeom prst="rect">
            <a:avLst/>
          </a:prstGeom>
          <a:noFill/>
          <a:ln/>
        </p:spPr>
        <p:txBody>
          <a:bodyPr wrap="square" lIns="212598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en-US" sz="1200" dirty="0">
                <a:solidFill>
                  <a:srgbClr val="4A4A4A"/>
                </a:solidFill>
                <a:latin typeface="Inter Light" pitchFamily="34" charset="0"/>
                <a:ea typeface="Inter Light" pitchFamily="34" charset="-122"/>
                <a:cs typeface="Inter Light" pitchFamily="34" charset="-120"/>
              </a:rPr>
              <a:t>Automation Adoption: Implement technology leasing programs and training institutes.</a:t>
            </a:r>
            <a:endParaRPr lang="en-US" sz="1050" dirty="0"/>
          </a:p>
        </p:txBody>
      </p:sp>
      <p:sp>
        <p:nvSpPr>
          <p:cNvPr id="21" name="Text 18"/>
          <p:cNvSpPr/>
          <p:nvPr/>
        </p:nvSpPr>
        <p:spPr>
          <a:xfrm>
            <a:off x="4843463" y="2658814"/>
            <a:ext cx="3729038" cy="369332"/>
          </a:xfrm>
          <a:prstGeom prst="rect">
            <a:avLst/>
          </a:prstGeom>
          <a:noFill/>
          <a:ln/>
        </p:spPr>
        <p:txBody>
          <a:bodyPr wrap="square" lIns="212598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en-US" sz="1200" dirty="0">
                <a:solidFill>
                  <a:srgbClr val="4A4A4A"/>
                </a:solidFill>
                <a:latin typeface="Inter Light" pitchFamily="34" charset="0"/>
                <a:ea typeface="Inter Light" pitchFamily="34" charset="-122"/>
                <a:cs typeface="Inter Light" pitchFamily="34" charset="-120"/>
              </a:rPr>
              <a:t>Trade Architecture: Accelerate bilateral FTA negotiations with EU, UK, and Japan.</a:t>
            </a:r>
            <a:endParaRPr lang="en-US" sz="1050" dirty="0"/>
          </a:p>
        </p:txBody>
      </p:sp>
      <p:sp>
        <p:nvSpPr>
          <p:cNvPr id="22" name="Text 19"/>
          <p:cNvSpPr/>
          <p:nvPr/>
        </p:nvSpPr>
        <p:spPr>
          <a:xfrm>
            <a:off x="4843463" y="3095978"/>
            <a:ext cx="3729038" cy="369332"/>
          </a:xfrm>
          <a:prstGeom prst="rect">
            <a:avLst/>
          </a:prstGeom>
          <a:noFill/>
          <a:ln/>
        </p:spPr>
        <p:txBody>
          <a:bodyPr wrap="square" lIns="212598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en-US" sz="1200" dirty="0">
                <a:solidFill>
                  <a:srgbClr val="4A4A4A"/>
                </a:solidFill>
                <a:latin typeface="Inter Light" pitchFamily="34" charset="0"/>
                <a:ea typeface="Inter Light" pitchFamily="34" charset="-122"/>
                <a:cs typeface="Inter Light" pitchFamily="34" charset="-120"/>
              </a:rPr>
              <a:t>Energy Infrastructure: Ensure reliable power supply for Industry 4.0 deployment.</a:t>
            </a:r>
            <a:endParaRPr lang="en-US" sz="1050" dirty="0"/>
          </a:p>
        </p:txBody>
      </p:sp>
      <p:sp>
        <p:nvSpPr>
          <p:cNvPr id="23" name="Shape 20"/>
          <p:cNvSpPr/>
          <p:nvPr/>
        </p:nvSpPr>
        <p:spPr>
          <a:xfrm>
            <a:off x="4752379" y="3733503"/>
            <a:ext cx="3911204" cy="833851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4" name="Shape 21"/>
          <p:cNvSpPr/>
          <p:nvPr/>
        </p:nvSpPr>
        <p:spPr>
          <a:xfrm>
            <a:off x="4843463" y="3910491"/>
            <a:ext cx="28575" cy="446484"/>
          </a:xfrm>
          <a:prstGeom prst="rect">
            <a:avLst/>
          </a:prstGeom>
          <a:solidFill>
            <a:srgbClr val="E74C3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5" name="Text 22"/>
          <p:cNvSpPr/>
          <p:nvPr/>
        </p:nvSpPr>
        <p:spPr>
          <a:xfrm>
            <a:off x="4869359" y="3705999"/>
            <a:ext cx="3871912" cy="852541"/>
          </a:xfrm>
          <a:prstGeom prst="rect">
            <a:avLst/>
          </a:prstGeom>
          <a:noFill/>
          <a:ln/>
        </p:spPr>
        <p:txBody>
          <a:bodyPr wrap="square" lIns="102108" tIns="102108" rIns="102108" bIns="102108" rtlCol="0" anchor="t">
            <a:spAutoFit/>
          </a:bodyPr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1A1A1A"/>
                </a:solidFill>
                <a:latin typeface="Inter ExtraBold" pitchFamily="34" charset="0"/>
                <a:ea typeface="Inter ExtraBold" pitchFamily="34" charset="-122"/>
                <a:cs typeface="Inter ExtraBold" pitchFamily="34" charset="-120"/>
              </a:rPr>
              <a:t>Timeline Imperative: Bangladesh has a 24-month window to implement reforms before the 2026 LDC graduation tariff cliff.</a:t>
            </a:r>
            <a:endParaRPr lang="en-US" sz="1100" dirty="0"/>
          </a:p>
        </p:txBody>
      </p:sp>
      <p:sp>
        <p:nvSpPr>
          <p:cNvPr id="26" name="Text 23"/>
          <p:cNvSpPr/>
          <p:nvPr/>
        </p:nvSpPr>
        <p:spPr>
          <a:xfrm>
            <a:off x="4843463" y="1835287"/>
            <a:ext cx="51792" cy="13712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ct val="128000"/>
              </a:lnSpc>
              <a:buNone/>
            </a:pPr>
            <a:r>
              <a:rPr lang="en-US" sz="600" dirty="0">
                <a:solidFill>
                  <a:srgbClr val="2ECC71"/>
                </a:solidFill>
                <a:latin typeface="Inter Light" pitchFamily="34" charset="0"/>
                <a:ea typeface="Inter Light" pitchFamily="34" charset="-122"/>
                <a:cs typeface="Inter Light" pitchFamily="34" charset="-120"/>
              </a:rPr>
              <a:t>■</a:t>
            </a:r>
            <a:endParaRPr lang="en-US" sz="600" dirty="0"/>
          </a:p>
        </p:txBody>
      </p:sp>
      <p:sp>
        <p:nvSpPr>
          <p:cNvPr id="27" name="Text 24"/>
          <p:cNvSpPr/>
          <p:nvPr/>
        </p:nvSpPr>
        <p:spPr>
          <a:xfrm>
            <a:off x="4843463" y="2263985"/>
            <a:ext cx="51792" cy="13712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ct val="128000"/>
              </a:lnSpc>
              <a:buNone/>
            </a:pPr>
            <a:r>
              <a:rPr lang="en-US" sz="600" dirty="0">
                <a:solidFill>
                  <a:srgbClr val="2ECC71"/>
                </a:solidFill>
                <a:latin typeface="Inter Light" pitchFamily="34" charset="0"/>
                <a:ea typeface="Inter Light" pitchFamily="34" charset="-122"/>
                <a:cs typeface="Inter Light" pitchFamily="34" charset="-120"/>
              </a:rPr>
              <a:t>■</a:t>
            </a:r>
            <a:endParaRPr lang="en-US" sz="600" dirty="0"/>
          </a:p>
        </p:txBody>
      </p:sp>
      <p:sp>
        <p:nvSpPr>
          <p:cNvPr id="28" name="Text 25"/>
          <p:cNvSpPr/>
          <p:nvPr/>
        </p:nvSpPr>
        <p:spPr>
          <a:xfrm>
            <a:off x="4843463" y="2658814"/>
            <a:ext cx="51792" cy="13712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ct val="128000"/>
              </a:lnSpc>
              <a:buNone/>
            </a:pPr>
            <a:r>
              <a:rPr lang="en-US" sz="600" dirty="0">
                <a:solidFill>
                  <a:srgbClr val="2ECC71"/>
                </a:solidFill>
                <a:latin typeface="Inter Light" pitchFamily="34" charset="0"/>
                <a:ea typeface="Inter Light" pitchFamily="34" charset="-122"/>
                <a:cs typeface="Inter Light" pitchFamily="34" charset="-120"/>
              </a:rPr>
              <a:t>■</a:t>
            </a:r>
            <a:endParaRPr lang="en-US" sz="600" dirty="0"/>
          </a:p>
        </p:txBody>
      </p:sp>
      <p:sp>
        <p:nvSpPr>
          <p:cNvPr id="29" name="Text 26"/>
          <p:cNvSpPr/>
          <p:nvPr/>
        </p:nvSpPr>
        <p:spPr>
          <a:xfrm>
            <a:off x="4843463" y="3129845"/>
            <a:ext cx="51792" cy="13712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ct val="128000"/>
              </a:lnSpc>
              <a:buNone/>
            </a:pPr>
            <a:r>
              <a:rPr lang="en-US" sz="600" dirty="0">
                <a:solidFill>
                  <a:srgbClr val="2ECC71"/>
                </a:solidFill>
                <a:latin typeface="Inter Light" pitchFamily="34" charset="0"/>
                <a:ea typeface="Inter Light" pitchFamily="34" charset="-122"/>
                <a:cs typeface="Inter Light" pitchFamily="34" charset="-120"/>
              </a:rPr>
              <a:t>■</a:t>
            </a:r>
            <a:endParaRPr lang="en-US" sz="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915</Words>
  <Application>Microsoft Office PowerPoint</Application>
  <PresentationFormat>On-screen Show (16:9)</PresentationFormat>
  <Paragraphs>77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Inter ExtraBold</vt:lpstr>
      <vt:lpstr>Inter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Md Rafid Abrar Miah</cp:lastModifiedBy>
  <cp:revision>31</cp:revision>
  <dcterms:created xsi:type="dcterms:W3CDTF">2026-04-20T15:02:59Z</dcterms:created>
  <dcterms:modified xsi:type="dcterms:W3CDTF">2026-04-22T08:21:12Z</dcterms:modified>
</cp:coreProperties>
</file>