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A261"/>
    <a:srgbClr val="E639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3" d="100"/>
          <a:sy n="93" d="100"/>
        </p:scale>
        <p:origin x="52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7F7F7"/>
          </a:solidFill>
          <a:ln>
            <a:solidFill>
              <a:srgbClr val="F7F7F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199" y="1280160"/>
            <a:ext cx="8081783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1">
                <a:solidFill>
                  <a:srgbClr val="004D9B"/>
                </a:solidFill>
              </a:defRPr>
            </a:pPr>
            <a:r>
              <a:rPr dirty="0"/>
              <a:t>From Consensus to Fragmentation</a:t>
            </a:r>
          </a:p>
          <a:p>
            <a:pPr algn="ctr">
              <a:spcBef>
                <a:spcPts val="0"/>
              </a:spcBef>
              <a:defRPr sz="2400" b="0">
                <a:solidFill>
                  <a:srgbClr val="323232"/>
                </a:solidFill>
              </a:defRPr>
            </a:pPr>
            <a:r>
              <a:rPr dirty="0"/>
              <a:t>What WTO MC14 Means for Bangladesh and </a:t>
            </a:r>
            <a:endParaRPr lang="en-US" dirty="0"/>
          </a:p>
          <a:p>
            <a:pPr algn="ctr">
              <a:spcBef>
                <a:spcPts val="0"/>
              </a:spcBef>
              <a:defRPr sz="2400" b="0">
                <a:solidFill>
                  <a:srgbClr val="323232"/>
                </a:solidFill>
              </a:defRPr>
            </a:pPr>
            <a:r>
              <a:rPr dirty="0"/>
              <a:t>the Global Trading System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81309" y="3622149"/>
            <a:ext cx="603356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00" i="1">
                <a:solidFill>
                  <a:srgbClr val="323232"/>
                </a:solidFill>
              </a:defRPr>
            </a:pPr>
            <a:r>
              <a:rPr lang="en-US" sz="1400" dirty="0"/>
              <a:t>Md Rafid Abrar Miah</a:t>
            </a:r>
          </a:p>
          <a:p>
            <a:pPr>
              <a:defRPr sz="1200" i="1">
                <a:solidFill>
                  <a:srgbClr val="323232"/>
                </a:solidFill>
              </a:defRPr>
            </a:pPr>
            <a:r>
              <a:rPr sz="1400" dirty="0"/>
              <a:t>Bangladesh Institute of International and Strategic Studies (BIISS) · April 2026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4914900"/>
            <a:ext cx="3044952" cy="228600"/>
          </a:xfrm>
          <a:prstGeom prst="rect">
            <a:avLst/>
          </a:prstGeom>
          <a:solidFill>
            <a:srgbClr val="004D9B"/>
          </a:solidFill>
          <a:ln>
            <a:solidFill>
              <a:srgbClr val="004D9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3044952" y="4914900"/>
            <a:ext cx="3044952" cy="228600"/>
          </a:xfrm>
          <a:prstGeom prst="rect">
            <a:avLst/>
          </a:prstGeom>
          <a:solidFill>
            <a:srgbClr val="F4A261"/>
          </a:solidFill>
          <a:ln>
            <a:solidFill>
              <a:srgbClr val="F4A26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6089904" y="4914900"/>
            <a:ext cx="3044952" cy="228600"/>
          </a:xfrm>
          <a:prstGeom prst="rect">
            <a:avLst/>
          </a:prstGeom>
          <a:solidFill>
            <a:srgbClr val="E63946"/>
          </a:solidFill>
          <a:ln>
            <a:solidFill>
              <a:srgbClr val="E6394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8F8F8"/>
          </a:solidFill>
          <a:ln>
            <a:solidFill>
              <a:srgbClr val="F8F8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457200"/>
            <a:ext cx="5355762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004D9B"/>
                </a:solidFill>
              </a:defRPr>
            </a:pPr>
            <a:r>
              <a:rPr sz="3200" dirty="0"/>
              <a:t>1. Overview of the Conference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65107" y="1463039"/>
            <a:ext cx="5434836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400">
                <a:solidFill>
                  <a:srgbClr val="323232"/>
                </a:solidFill>
              </a:defRPr>
            </a:pPr>
            <a:r>
              <a:rPr sz="2400" dirty="0"/>
              <a:t>• Held in Yaoundé, Cameroon in March 2026</a:t>
            </a:r>
            <a:br>
              <a:rPr sz="2400" dirty="0"/>
            </a:br>
            <a:r>
              <a:rPr sz="2400" dirty="0"/>
              <a:t>• Key issues: e‑Commerce moratorium, subsidies, WTO reform</a:t>
            </a:r>
            <a:br>
              <a:rPr sz="2400" dirty="0"/>
            </a:br>
            <a:r>
              <a:rPr sz="2400" dirty="0"/>
              <a:t>• Shift from consensus to fragmentation in global trade talks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160168" y="1463039"/>
            <a:ext cx="2709512" cy="2308323"/>
          </a:xfrm>
          <a:prstGeom prst="roundRect">
            <a:avLst/>
          </a:prstGeom>
          <a:solidFill>
            <a:srgbClr val="004D9B"/>
          </a:solidFill>
          <a:ln>
            <a:solidFill>
              <a:srgbClr val="004D9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</a:defRPr>
            </a:pPr>
            <a:r>
              <a:rPr sz="2400" dirty="0"/>
              <a:t>MC14</a:t>
            </a:r>
            <a:br>
              <a:rPr sz="2400" dirty="0"/>
            </a:br>
            <a:r>
              <a:rPr sz="2400" dirty="0"/>
              <a:t>Yaoundé 2026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4914900"/>
            <a:ext cx="3044952" cy="228600"/>
          </a:xfrm>
          <a:prstGeom prst="rect">
            <a:avLst/>
          </a:prstGeom>
          <a:solidFill>
            <a:srgbClr val="004D9B"/>
          </a:solidFill>
          <a:ln>
            <a:solidFill>
              <a:srgbClr val="004D9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3044952" y="4914900"/>
            <a:ext cx="3044952" cy="228600"/>
          </a:xfrm>
          <a:prstGeom prst="rect">
            <a:avLst/>
          </a:prstGeom>
          <a:solidFill>
            <a:srgbClr val="F4A261"/>
          </a:solidFill>
          <a:ln>
            <a:solidFill>
              <a:srgbClr val="F4A26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089904" y="4914900"/>
            <a:ext cx="3044952" cy="228600"/>
          </a:xfrm>
          <a:prstGeom prst="rect">
            <a:avLst/>
          </a:prstGeom>
          <a:solidFill>
            <a:srgbClr val="E63946"/>
          </a:solidFill>
          <a:ln>
            <a:solidFill>
              <a:srgbClr val="E6394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8F8F8"/>
          </a:solidFill>
          <a:ln>
            <a:solidFill>
              <a:srgbClr val="F8F8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457200"/>
            <a:ext cx="6325321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004D9B"/>
                </a:solidFill>
              </a:defRPr>
            </a:pPr>
            <a:r>
              <a:rPr sz="3200" dirty="0"/>
              <a:t>2. e‑Commerce Moratorium Dispute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1371599"/>
            <a:ext cx="3931920" cy="3221027"/>
          </a:xfrm>
          <a:prstGeom prst="rect">
            <a:avLst/>
          </a:prstGeom>
          <a:gradFill flip="none" rotWithShape="1">
            <a:gsLst>
              <a:gs pos="0">
                <a:srgbClr val="004D9B">
                  <a:shade val="30000"/>
                  <a:satMod val="115000"/>
                </a:srgbClr>
              </a:gs>
              <a:gs pos="50000">
                <a:srgbClr val="004D9B">
                  <a:shade val="67500"/>
                  <a:satMod val="115000"/>
                </a:srgbClr>
              </a:gs>
              <a:gs pos="100000">
                <a:srgbClr val="004D9B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004D9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</a:defRPr>
            </a:pPr>
            <a:r>
              <a:rPr sz="2800" dirty="0"/>
              <a:t>U.S. Demands</a:t>
            </a:r>
            <a:endParaRPr lang="en-US" sz="2800" dirty="0"/>
          </a:p>
          <a:p>
            <a:pPr algn="ctr">
              <a:defRPr sz="1600" b="1">
                <a:solidFill>
                  <a:srgbClr val="FFFFFF"/>
                </a:solidFill>
              </a:defRPr>
            </a:pPr>
            <a:endParaRPr dirty="0"/>
          </a:p>
          <a:p>
            <a:pPr algn="ctr">
              <a:defRPr sz="1200">
                <a:solidFill>
                  <a:srgbClr val="FFFFFF"/>
                </a:solidFill>
              </a:defRPr>
            </a:pPr>
            <a:r>
              <a:rPr sz="2000" dirty="0"/>
              <a:t>• Permanent moratorium on digital tariffs</a:t>
            </a:r>
            <a:br>
              <a:rPr sz="2000" dirty="0"/>
            </a:br>
            <a:r>
              <a:rPr sz="2000" dirty="0"/>
              <a:t>• Free data flows, market access</a:t>
            </a:r>
          </a:p>
        </p:txBody>
      </p:sp>
      <p:sp>
        <p:nvSpPr>
          <p:cNvPr id="5" name="Rectangle 4"/>
          <p:cNvSpPr/>
          <p:nvPr/>
        </p:nvSpPr>
        <p:spPr>
          <a:xfrm>
            <a:off x="4689428" y="1350497"/>
            <a:ext cx="3931920" cy="3242129"/>
          </a:xfrm>
          <a:prstGeom prst="rect">
            <a:avLst/>
          </a:prstGeom>
          <a:gradFill flip="none" rotWithShape="1">
            <a:gsLst>
              <a:gs pos="0">
                <a:srgbClr val="E63946">
                  <a:shade val="30000"/>
                  <a:satMod val="115000"/>
                </a:srgbClr>
              </a:gs>
              <a:gs pos="50000">
                <a:srgbClr val="E63946">
                  <a:shade val="67500"/>
                  <a:satMod val="115000"/>
                </a:srgbClr>
              </a:gs>
              <a:gs pos="100000">
                <a:srgbClr val="E63946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rgbClr val="F4A26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</a:defRPr>
            </a:pPr>
            <a:r>
              <a:rPr sz="2800" dirty="0"/>
              <a:t>India's Position</a:t>
            </a:r>
            <a:endParaRPr lang="en-US" sz="2800" dirty="0"/>
          </a:p>
          <a:p>
            <a:pPr algn="ctr">
              <a:defRPr sz="1600" b="1">
                <a:solidFill>
                  <a:srgbClr val="FFFFFF"/>
                </a:solidFill>
              </a:defRPr>
            </a:pPr>
            <a:endParaRPr dirty="0"/>
          </a:p>
          <a:p>
            <a:pPr algn="ctr">
              <a:defRPr sz="1200">
                <a:solidFill>
                  <a:srgbClr val="FFFFFF"/>
                </a:solidFill>
              </a:defRPr>
            </a:pPr>
            <a:r>
              <a:rPr sz="1600" dirty="0"/>
              <a:t>• </a:t>
            </a:r>
            <a:r>
              <a:rPr sz="2000" dirty="0"/>
              <a:t>Temporary extension only</a:t>
            </a:r>
            <a:br>
              <a:rPr sz="2000" dirty="0"/>
            </a:br>
            <a:r>
              <a:rPr sz="2000" dirty="0"/>
              <a:t>• Policy space for digital tariffs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4914900"/>
            <a:ext cx="3044952" cy="228600"/>
          </a:xfrm>
          <a:prstGeom prst="rect">
            <a:avLst/>
          </a:prstGeom>
          <a:solidFill>
            <a:srgbClr val="004D9B"/>
          </a:solidFill>
          <a:ln>
            <a:solidFill>
              <a:srgbClr val="004D9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3044952" y="4914900"/>
            <a:ext cx="3044952" cy="228600"/>
          </a:xfrm>
          <a:prstGeom prst="rect">
            <a:avLst/>
          </a:prstGeom>
          <a:solidFill>
            <a:srgbClr val="F4A261"/>
          </a:solidFill>
          <a:ln>
            <a:solidFill>
              <a:srgbClr val="F4A26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089904" y="4914900"/>
            <a:ext cx="3044952" cy="228600"/>
          </a:xfrm>
          <a:prstGeom prst="rect">
            <a:avLst/>
          </a:prstGeom>
          <a:solidFill>
            <a:srgbClr val="E63946"/>
          </a:solidFill>
          <a:ln>
            <a:solidFill>
              <a:srgbClr val="E6394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8F8F8"/>
          </a:solidFill>
          <a:ln>
            <a:solidFill>
              <a:srgbClr val="F8F8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457200"/>
            <a:ext cx="6682214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004D9B"/>
                </a:solidFill>
              </a:defRPr>
            </a:pPr>
            <a:r>
              <a:rPr sz="3200" dirty="0"/>
              <a:t>3. Plurilateral Digital Trade Agreement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1" y="1371600"/>
            <a:ext cx="5049826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400">
                <a:solidFill>
                  <a:srgbClr val="323232"/>
                </a:solidFill>
              </a:defRPr>
            </a:pPr>
            <a:r>
              <a:rPr sz="2400" dirty="0"/>
              <a:t>• 66 WTO members signed a new digital trade deal</a:t>
            </a:r>
            <a:br>
              <a:rPr sz="2400" dirty="0"/>
            </a:br>
            <a:r>
              <a:rPr sz="2400" dirty="0"/>
              <a:t>• Excludes India and many developing countries</a:t>
            </a:r>
            <a:br>
              <a:rPr sz="2400" dirty="0"/>
            </a:br>
            <a:r>
              <a:rPr sz="2400" dirty="0"/>
              <a:t>• Covers about 70% of global trade</a:t>
            </a:r>
            <a:br>
              <a:rPr sz="2400" dirty="0"/>
            </a:br>
            <a:r>
              <a:rPr sz="2400" dirty="0"/>
              <a:t>• Creates a parallel track outside WTO consensus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862473" y="1461522"/>
            <a:ext cx="2926080" cy="2220456"/>
          </a:xfrm>
          <a:prstGeom prst="roundRect">
            <a:avLst/>
          </a:prstGeom>
          <a:solidFill>
            <a:srgbClr val="2A9D8F"/>
          </a:solidFill>
          <a:ln>
            <a:solidFill>
              <a:srgbClr val="2A9D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rPr sz="2400" dirty="0"/>
              <a:t>Covers ~70%</a:t>
            </a:r>
            <a:br>
              <a:rPr sz="2400" dirty="0"/>
            </a:br>
            <a:r>
              <a:rPr sz="2400" dirty="0"/>
              <a:t>of Global Trade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4914900"/>
            <a:ext cx="3044952" cy="228600"/>
          </a:xfrm>
          <a:prstGeom prst="rect">
            <a:avLst/>
          </a:prstGeom>
          <a:solidFill>
            <a:srgbClr val="004D9B"/>
          </a:solidFill>
          <a:ln>
            <a:solidFill>
              <a:srgbClr val="004D9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3044952" y="4914900"/>
            <a:ext cx="3044952" cy="228600"/>
          </a:xfrm>
          <a:prstGeom prst="rect">
            <a:avLst/>
          </a:prstGeom>
          <a:solidFill>
            <a:srgbClr val="F4A261"/>
          </a:solidFill>
          <a:ln>
            <a:solidFill>
              <a:srgbClr val="F4A26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089904" y="4914900"/>
            <a:ext cx="3044952" cy="228600"/>
          </a:xfrm>
          <a:prstGeom prst="rect">
            <a:avLst/>
          </a:prstGeom>
          <a:solidFill>
            <a:srgbClr val="E63946"/>
          </a:solidFill>
          <a:ln>
            <a:solidFill>
              <a:srgbClr val="E6394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8F8F8"/>
          </a:solidFill>
          <a:ln>
            <a:solidFill>
              <a:srgbClr val="F8F8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457200"/>
            <a:ext cx="5309852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004D9B"/>
                </a:solidFill>
              </a:defRPr>
            </a:pPr>
            <a:r>
              <a:rPr sz="3200" dirty="0"/>
              <a:t>4. Implications for Bangladesh</a:t>
            </a:r>
          </a:p>
        </p:txBody>
      </p:sp>
      <p:sp>
        <p:nvSpPr>
          <p:cNvPr id="4" name="Oval 3"/>
          <p:cNvSpPr/>
          <p:nvPr/>
        </p:nvSpPr>
        <p:spPr>
          <a:xfrm>
            <a:off x="457200" y="1463040"/>
            <a:ext cx="365760" cy="365760"/>
          </a:xfrm>
          <a:prstGeom prst="ellipse">
            <a:avLst/>
          </a:prstGeom>
          <a:solidFill>
            <a:srgbClr val="E63946"/>
          </a:solidFill>
          <a:ln>
            <a:solidFill>
              <a:srgbClr val="E6394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939838" y="1417320"/>
            <a:ext cx="607285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400">
                <a:solidFill>
                  <a:srgbClr val="323232"/>
                </a:solidFill>
              </a:defRPr>
            </a:pPr>
            <a:r>
              <a:rPr sz="2400" dirty="0"/>
              <a:t>Loss of influence in rule‑setting</a:t>
            </a:r>
          </a:p>
        </p:txBody>
      </p:sp>
      <p:sp>
        <p:nvSpPr>
          <p:cNvPr id="6" name="Oval 5"/>
          <p:cNvSpPr/>
          <p:nvPr/>
        </p:nvSpPr>
        <p:spPr>
          <a:xfrm>
            <a:off x="457200" y="2326005"/>
            <a:ext cx="365760" cy="365760"/>
          </a:xfrm>
          <a:prstGeom prst="ellipse">
            <a:avLst/>
          </a:prstGeom>
          <a:solidFill>
            <a:srgbClr val="F4A261"/>
          </a:solidFill>
          <a:ln>
            <a:solidFill>
              <a:srgbClr val="F4A26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939838" y="2228462"/>
            <a:ext cx="3946080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>
                <a:solidFill>
                  <a:srgbClr val="323232"/>
                </a:solidFill>
              </a:defRPr>
            </a:pPr>
            <a:r>
              <a:rPr sz="2400" dirty="0"/>
              <a:t>Post‑LDC transition challenges</a:t>
            </a:r>
          </a:p>
        </p:txBody>
      </p:sp>
      <p:sp>
        <p:nvSpPr>
          <p:cNvPr id="8" name="Oval 7"/>
          <p:cNvSpPr/>
          <p:nvPr/>
        </p:nvSpPr>
        <p:spPr>
          <a:xfrm>
            <a:off x="457200" y="3188970"/>
            <a:ext cx="365760" cy="381052"/>
          </a:xfrm>
          <a:prstGeom prst="ellipse">
            <a:avLst/>
          </a:prstGeom>
          <a:solidFill>
            <a:srgbClr val="2A9D8F"/>
          </a:solidFill>
          <a:ln>
            <a:solidFill>
              <a:srgbClr val="2A9D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939838" y="3108357"/>
            <a:ext cx="5247590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>
                <a:solidFill>
                  <a:srgbClr val="323232"/>
                </a:solidFill>
              </a:defRPr>
            </a:pPr>
            <a:r>
              <a:rPr sz="2400" dirty="0"/>
              <a:t>Need to adapt to emerging digital norms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4914900"/>
            <a:ext cx="3044952" cy="228600"/>
          </a:xfrm>
          <a:prstGeom prst="rect">
            <a:avLst/>
          </a:prstGeom>
          <a:solidFill>
            <a:srgbClr val="004D9B"/>
          </a:solidFill>
          <a:ln>
            <a:solidFill>
              <a:srgbClr val="004D9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3044952" y="4914900"/>
            <a:ext cx="3044952" cy="228600"/>
          </a:xfrm>
          <a:prstGeom prst="rect">
            <a:avLst/>
          </a:prstGeom>
          <a:solidFill>
            <a:srgbClr val="F4A261"/>
          </a:solidFill>
          <a:ln>
            <a:solidFill>
              <a:srgbClr val="F4A26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6089904" y="4914900"/>
            <a:ext cx="3044952" cy="228600"/>
          </a:xfrm>
          <a:prstGeom prst="rect">
            <a:avLst/>
          </a:prstGeom>
          <a:solidFill>
            <a:srgbClr val="E63946"/>
          </a:solidFill>
          <a:ln>
            <a:solidFill>
              <a:srgbClr val="E6394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8F8F8"/>
          </a:solidFill>
          <a:ln>
            <a:solidFill>
              <a:srgbClr val="F8F8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457200"/>
            <a:ext cx="2606996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004D9B"/>
                </a:solidFill>
              </a:defRPr>
            </a:pPr>
            <a:r>
              <a:rPr sz="3200" dirty="0"/>
              <a:t>Key Questions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463040"/>
            <a:ext cx="4690130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dirty="0">
                <a:solidFill>
                  <a:srgbClr val="323232"/>
                </a:solidFill>
              </a:rPr>
              <a:t>Is the WTO heading for </a:t>
            </a:r>
            <a:r>
              <a:rPr sz="2400" b="1" dirty="0">
                <a:solidFill>
                  <a:srgbClr val="E63946"/>
                </a:solidFill>
              </a:rPr>
              <a:t>Irrelevance?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2156252"/>
            <a:ext cx="606047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400" dirty="0">
                <a:solidFill>
                  <a:srgbClr val="323232"/>
                </a:solidFill>
              </a:rPr>
              <a:t>Can Bangladesh balance </a:t>
            </a:r>
            <a:r>
              <a:rPr sz="2400" b="1" dirty="0">
                <a:solidFill>
                  <a:srgbClr val="E63946"/>
                </a:solidFill>
              </a:rPr>
              <a:t>sovereignty and integration?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3218796"/>
            <a:ext cx="539358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2400" dirty="0">
                <a:solidFill>
                  <a:srgbClr val="323232"/>
                </a:solidFill>
              </a:rPr>
              <a:t>How should Dhaka navigate </a:t>
            </a:r>
            <a:r>
              <a:rPr sz="2400" b="1" dirty="0">
                <a:solidFill>
                  <a:srgbClr val="E63946"/>
                </a:solidFill>
              </a:rPr>
              <a:t>the new trade order?</a:t>
            </a:r>
          </a:p>
        </p:txBody>
      </p:sp>
      <p:sp>
        <p:nvSpPr>
          <p:cNvPr id="7" name="Oval 6"/>
          <p:cNvSpPr/>
          <p:nvPr/>
        </p:nvSpPr>
        <p:spPr>
          <a:xfrm>
            <a:off x="6858000" y="1828800"/>
            <a:ext cx="1828800" cy="1828800"/>
          </a:xfrm>
          <a:prstGeom prst="ellipse">
            <a:avLst/>
          </a:prstGeom>
          <a:solidFill>
            <a:srgbClr val="2A9D8F"/>
          </a:solidFill>
          <a:ln>
            <a:solidFill>
              <a:srgbClr val="2A9D8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0" y="4914900"/>
            <a:ext cx="3044952" cy="228600"/>
          </a:xfrm>
          <a:prstGeom prst="rect">
            <a:avLst/>
          </a:prstGeom>
          <a:solidFill>
            <a:srgbClr val="004D9B"/>
          </a:solidFill>
          <a:ln>
            <a:solidFill>
              <a:srgbClr val="004D9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3044952" y="4914900"/>
            <a:ext cx="3044952" cy="228600"/>
          </a:xfrm>
          <a:prstGeom prst="rect">
            <a:avLst/>
          </a:prstGeom>
          <a:solidFill>
            <a:srgbClr val="F4A261"/>
          </a:solidFill>
          <a:ln>
            <a:solidFill>
              <a:srgbClr val="F4A26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6089904" y="4914900"/>
            <a:ext cx="3044952" cy="228600"/>
          </a:xfrm>
          <a:prstGeom prst="rect">
            <a:avLst/>
          </a:prstGeom>
          <a:solidFill>
            <a:srgbClr val="E63946"/>
          </a:solidFill>
          <a:ln>
            <a:solidFill>
              <a:srgbClr val="E6394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8F8F8"/>
          </a:solidFill>
          <a:ln>
            <a:solidFill>
              <a:srgbClr val="F8F8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457200" y="457200"/>
            <a:ext cx="2204450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004D9B"/>
                </a:solidFill>
              </a:defRPr>
            </a:pPr>
            <a:r>
              <a:rPr sz="3200" dirty="0"/>
              <a:t>Conclusions</a:t>
            </a:r>
          </a:p>
        </p:txBody>
      </p:sp>
      <p:sp>
        <p:nvSpPr>
          <p:cNvPr id="4" name="Oval 3"/>
          <p:cNvSpPr/>
          <p:nvPr/>
        </p:nvSpPr>
        <p:spPr>
          <a:xfrm>
            <a:off x="457200" y="1463040"/>
            <a:ext cx="365760" cy="365760"/>
          </a:xfrm>
          <a:prstGeom prst="ellipse">
            <a:avLst/>
          </a:prstGeom>
          <a:solidFill>
            <a:srgbClr val="E63946"/>
          </a:solidFill>
          <a:ln>
            <a:solidFill>
              <a:srgbClr val="E6394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937776" y="1417320"/>
            <a:ext cx="6150210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>
                <a:solidFill>
                  <a:srgbClr val="323232"/>
                </a:solidFill>
              </a:defRPr>
            </a:pPr>
            <a:r>
              <a:rPr sz="2400" dirty="0"/>
              <a:t>Bangladesh faces a fragmenting WTO landscape</a:t>
            </a:r>
          </a:p>
        </p:txBody>
      </p:sp>
      <p:sp>
        <p:nvSpPr>
          <p:cNvPr id="6" name="Oval 5"/>
          <p:cNvSpPr/>
          <p:nvPr/>
        </p:nvSpPr>
        <p:spPr>
          <a:xfrm>
            <a:off x="457200" y="2311092"/>
            <a:ext cx="365760" cy="365760"/>
          </a:xfrm>
          <a:prstGeom prst="ellipse">
            <a:avLst/>
          </a:prstGeom>
          <a:solidFill>
            <a:srgbClr val="E63946"/>
          </a:solidFill>
          <a:ln>
            <a:solidFill>
              <a:srgbClr val="E6394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937776" y="2244579"/>
            <a:ext cx="6179127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>
                <a:solidFill>
                  <a:srgbClr val="323232"/>
                </a:solidFill>
              </a:defRPr>
            </a:pPr>
            <a:r>
              <a:rPr sz="2400" dirty="0"/>
              <a:t>Strategic flexibility and digital readiness are vital</a:t>
            </a:r>
          </a:p>
        </p:txBody>
      </p:sp>
      <p:sp>
        <p:nvSpPr>
          <p:cNvPr id="8" name="Oval 7"/>
          <p:cNvSpPr/>
          <p:nvPr/>
        </p:nvSpPr>
        <p:spPr>
          <a:xfrm>
            <a:off x="457200" y="3097143"/>
            <a:ext cx="365760" cy="365760"/>
          </a:xfrm>
          <a:prstGeom prst="ellipse">
            <a:avLst/>
          </a:prstGeom>
          <a:solidFill>
            <a:srgbClr val="E63946"/>
          </a:solidFill>
          <a:ln>
            <a:solidFill>
              <a:srgbClr val="E6394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937776" y="2953239"/>
            <a:ext cx="7108934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>
                <a:solidFill>
                  <a:srgbClr val="323232"/>
                </a:solidFill>
              </a:defRPr>
            </a:pPr>
            <a:r>
              <a:rPr sz="2400" dirty="0"/>
              <a:t>Engage with both multilateral and plurilateral initiatives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0" y="4914900"/>
            <a:ext cx="3044952" cy="228600"/>
          </a:xfrm>
          <a:prstGeom prst="rect">
            <a:avLst/>
          </a:prstGeom>
          <a:solidFill>
            <a:srgbClr val="004D9B"/>
          </a:solidFill>
          <a:ln>
            <a:solidFill>
              <a:srgbClr val="004D9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3044952" y="4914900"/>
            <a:ext cx="3044952" cy="228600"/>
          </a:xfrm>
          <a:prstGeom prst="rect">
            <a:avLst/>
          </a:prstGeom>
          <a:solidFill>
            <a:srgbClr val="F4A261"/>
          </a:solidFill>
          <a:ln>
            <a:solidFill>
              <a:srgbClr val="F4A26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6089904" y="4914900"/>
            <a:ext cx="3044952" cy="228600"/>
          </a:xfrm>
          <a:prstGeom prst="rect">
            <a:avLst/>
          </a:prstGeom>
          <a:solidFill>
            <a:srgbClr val="E63946"/>
          </a:solidFill>
          <a:ln>
            <a:solidFill>
              <a:srgbClr val="E6394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</TotalTime>
  <Words>235</Words>
  <Application>Microsoft Office PowerPoint</Application>
  <PresentationFormat>On-screen Show (16:9)</PresentationFormat>
  <Paragraphs>30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Md Rafid Abrar Miah</cp:lastModifiedBy>
  <cp:revision>12</cp:revision>
  <dcterms:created xsi:type="dcterms:W3CDTF">2013-01-27T09:14:16Z</dcterms:created>
  <dcterms:modified xsi:type="dcterms:W3CDTF">2026-04-07T04:17:31Z</dcterms:modified>
  <cp:category/>
</cp:coreProperties>
</file>